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9" r:id="rId62"/>
    <p:sldId id="320" r:id="rId63"/>
    <p:sldId id="316" r:id="rId64"/>
    <p:sldId id="317" r:id="rId65"/>
    <p:sldId id="318" r:id="rId66"/>
    <p:sldId id="321" r:id="rId67"/>
    <p:sldId id="322" r:id="rId68"/>
  </p:sldIdLst>
  <p:sldSz cx="12192000" cy="6858000"/>
  <p:notesSz cx="6858000" cy="9144000"/>
  <p:embeddedFontLst>
    <p:embeddedFont>
      <p:font typeface="Malgun Gothic" panose="020B0503020000020004" pitchFamily="50" charset="-127"/>
      <p:regular r:id="rId70"/>
      <p:bold r:id="rId71"/>
    </p:embeddedFont>
    <p:embeddedFont>
      <p:font typeface="Roboto" panose="020B0604020202020204" charset="0"/>
      <p:regular r:id="rId72"/>
      <p:bold r:id="rId73"/>
      <p:italic r:id="rId74"/>
      <p:boldItalic r:id="rId75"/>
    </p:embeddedFont>
    <p:embeddedFont>
      <p:font typeface="Malgun Gothic" panose="020B0503020000020004" pitchFamily="50" charset="-127"/>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75D939-B4A0-471E-BD42-E793A839EED7}">
  <a:tblStyle styleId="{DB75D939-B4A0-471E-BD42-E793A839EED7}" styleName="Table_0">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48" y="6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9397827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a:t>
            </a:fld>
            <a:endParaRPr/>
          </a:p>
        </p:txBody>
      </p:sp>
    </p:spTree>
    <p:extLst>
      <p:ext uri="{BB962C8B-B14F-4D97-AF65-F5344CB8AC3E}">
        <p14:creationId xmlns:p14="http://schemas.microsoft.com/office/powerpoint/2010/main" val="308646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795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900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571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67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100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742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003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69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7150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66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587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464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683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22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426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4284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088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8714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692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879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6771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20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265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7db9833931_7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7db9833931_7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7db9833931_7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31</a:t>
            </a:fld>
            <a:endParaRPr/>
          </a:p>
        </p:txBody>
      </p:sp>
    </p:spTree>
    <p:extLst>
      <p:ext uri="{BB962C8B-B14F-4D97-AF65-F5344CB8AC3E}">
        <p14:creationId xmlns:p14="http://schemas.microsoft.com/office/powerpoint/2010/main" val="966910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db983389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7db983389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5322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899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995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7db9833897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7db9833897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7db9833897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35</a:t>
            </a:fld>
            <a:endParaRPr/>
          </a:p>
        </p:txBody>
      </p:sp>
    </p:spTree>
    <p:extLst>
      <p:ext uri="{BB962C8B-B14F-4D97-AF65-F5344CB8AC3E}">
        <p14:creationId xmlns:p14="http://schemas.microsoft.com/office/powerpoint/2010/main" val="3107074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1961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7db9833931_7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7db9833931_7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571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84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14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9259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197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2295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125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7db9833931_6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g7db9833931_6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960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db9833931_4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g7db9833931_4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275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db9833931_4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db9833931_4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7db9833931_4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45</a:t>
            </a:fld>
            <a:endParaRPr/>
          </a:p>
        </p:txBody>
      </p:sp>
    </p:spTree>
    <p:extLst>
      <p:ext uri="{BB962C8B-B14F-4D97-AF65-F5344CB8AC3E}">
        <p14:creationId xmlns:p14="http://schemas.microsoft.com/office/powerpoint/2010/main" val="2339598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7db9833931_6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7db9833931_6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7db9833931_6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46</a:t>
            </a:fld>
            <a:endParaRPr/>
          </a:p>
        </p:txBody>
      </p:sp>
    </p:spTree>
    <p:extLst>
      <p:ext uri="{BB962C8B-B14F-4D97-AF65-F5344CB8AC3E}">
        <p14:creationId xmlns:p14="http://schemas.microsoft.com/office/powerpoint/2010/main" val="2870065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7db9833931_6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7db9833931_6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7db9833931_6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47</a:t>
            </a:fld>
            <a:endParaRPr/>
          </a:p>
        </p:txBody>
      </p:sp>
    </p:spTree>
    <p:extLst>
      <p:ext uri="{BB962C8B-B14F-4D97-AF65-F5344CB8AC3E}">
        <p14:creationId xmlns:p14="http://schemas.microsoft.com/office/powerpoint/2010/main" val="3057058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7db9833931_6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7db9833931_6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g7db9833931_6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48</a:t>
            </a:fld>
            <a:endParaRPr/>
          </a:p>
        </p:txBody>
      </p:sp>
    </p:spTree>
    <p:extLst>
      <p:ext uri="{BB962C8B-B14F-4D97-AF65-F5344CB8AC3E}">
        <p14:creationId xmlns:p14="http://schemas.microsoft.com/office/powerpoint/2010/main" val="1669475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7db9833931_6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7db9833931_6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g7db9833931_6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49</a:t>
            </a:fld>
            <a:endParaRPr/>
          </a:p>
        </p:txBody>
      </p:sp>
    </p:spTree>
    <p:extLst>
      <p:ext uri="{BB962C8B-B14F-4D97-AF65-F5344CB8AC3E}">
        <p14:creationId xmlns:p14="http://schemas.microsoft.com/office/powerpoint/2010/main" val="67130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1131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db9833931_6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7db9833931_6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7db9833931_6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50</a:t>
            </a:fld>
            <a:endParaRPr/>
          </a:p>
        </p:txBody>
      </p:sp>
    </p:spTree>
    <p:extLst>
      <p:ext uri="{BB962C8B-B14F-4D97-AF65-F5344CB8AC3E}">
        <p14:creationId xmlns:p14="http://schemas.microsoft.com/office/powerpoint/2010/main" val="1861340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7db9833931_4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7db9833931_4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7db9833931_4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51</a:t>
            </a:fld>
            <a:endParaRPr/>
          </a:p>
        </p:txBody>
      </p:sp>
    </p:spTree>
    <p:extLst>
      <p:ext uri="{BB962C8B-B14F-4D97-AF65-F5344CB8AC3E}">
        <p14:creationId xmlns:p14="http://schemas.microsoft.com/office/powerpoint/2010/main" val="992126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7db9833931_4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7db9833931_4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g7db9833931_4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52</a:t>
            </a:fld>
            <a:endParaRPr/>
          </a:p>
        </p:txBody>
      </p:sp>
    </p:spTree>
    <p:extLst>
      <p:ext uri="{BB962C8B-B14F-4D97-AF65-F5344CB8AC3E}">
        <p14:creationId xmlns:p14="http://schemas.microsoft.com/office/powerpoint/2010/main" val="18597777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7db9833931_6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7db9833931_6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g7db9833931_6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53</a:t>
            </a:fld>
            <a:endParaRPr/>
          </a:p>
        </p:txBody>
      </p:sp>
    </p:spTree>
    <p:extLst>
      <p:ext uri="{BB962C8B-B14F-4D97-AF65-F5344CB8AC3E}">
        <p14:creationId xmlns:p14="http://schemas.microsoft.com/office/powerpoint/2010/main" val="1874572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7db9833931_4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7db9833931_4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7db9833931_4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54</a:t>
            </a:fld>
            <a:endParaRPr/>
          </a:p>
        </p:txBody>
      </p:sp>
    </p:spTree>
    <p:extLst>
      <p:ext uri="{BB962C8B-B14F-4D97-AF65-F5344CB8AC3E}">
        <p14:creationId xmlns:p14="http://schemas.microsoft.com/office/powerpoint/2010/main" val="5027835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7db9833931_4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g7db9833931_4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694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7db9833931_7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7db9833931_7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931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3383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5884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db9833931_7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7db9833931_7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6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293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7db9833931_7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7db9833931_7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7db9833931_7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60</a:t>
            </a:fld>
            <a:endParaRPr/>
          </a:p>
        </p:txBody>
      </p:sp>
    </p:spTree>
    <p:extLst>
      <p:ext uri="{BB962C8B-B14F-4D97-AF65-F5344CB8AC3E}">
        <p14:creationId xmlns:p14="http://schemas.microsoft.com/office/powerpoint/2010/main" val="1786406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7db9833931_7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7db9833931_7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g7db9833931_7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61</a:t>
            </a:fld>
            <a:endParaRPr/>
          </a:p>
        </p:txBody>
      </p:sp>
    </p:spTree>
    <p:extLst>
      <p:ext uri="{BB962C8B-B14F-4D97-AF65-F5344CB8AC3E}">
        <p14:creationId xmlns:p14="http://schemas.microsoft.com/office/powerpoint/2010/main" val="2608437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7db9833931_7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7db9833931_7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g7db9833931_7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62</a:t>
            </a:fld>
            <a:endParaRPr/>
          </a:p>
        </p:txBody>
      </p:sp>
    </p:spTree>
    <p:extLst>
      <p:ext uri="{BB962C8B-B14F-4D97-AF65-F5344CB8AC3E}">
        <p14:creationId xmlns:p14="http://schemas.microsoft.com/office/powerpoint/2010/main" val="2286833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db9833931_7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7db9833931_7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2728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db9833931_7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db9833931_7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7db9833931_7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64</a:t>
            </a:fld>
            <a:endParaRPr/>
          </a:p>
        </p:txBody>
      </p:sp>
    </p:spTree>
    <p:extLst>
      <p:ext uri="{BB962C8B-B14F-4D97-AF65-F5344CB8AC3E}">
        <p14:creationId xmlns:p14="http://schemas.microsoft.com/office/powerpoint/2010/main" val="276988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7db9833931_7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g7db9833931_7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096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7db9833931_7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7db9833931_7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g7db9833931_7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66</a:t>
            </a:fld>
            <a:endParaRPr/>
          </a:p>
        </p:txBody>
      </p:sp>
    </p:spTree>
    <p:extLst>
      <p:ext uri="{BB962C8B-B14F-4D97-AF65-F5344CB8AC3E}">
        <p14:creationId xmlns:p14="http://schemas.microsoft.com/office/powerpoint/2010/main" val="20016743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7db983389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g7db983389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496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86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227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47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Malgun Gothic"/>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Malgun Gothic"/>
                <a:ea typeface="Malgun Gothic"/>
                <a:cs typeface="Malgun Gothic"/>
                <a:sym typeface="Malgun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Malgun Gothic"/>
                <a:ea typeface="Malgun Gothic"/>
                <a:cs typeface="Malgun Gothic"/>
                <a:sym typeface="Malgun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76" name="Google Shape;76;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78" name="Google Shape;7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79" name="Google Shape;7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84" name="Google Shape;8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85" name="Google Shape;8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90" name="Google Shape;9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91" name="Google Shape;9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Malgun Gothic"/>
              <a:buNone/>
              <a:defRPr sz="3600" b="1" u="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cxnSp>
        <p:nvCxnSpPr>
          <p:cNvPr id="27" name="Google Shape;27;p3"/>
          <p:cNvCxnSpPr/>
          <p:nvPr/>
        </p:nvCxnSpPr>
        <p:spPr>
          <a:xfrm>
            <a:off x="838200" y="1211283"/>
            <a:ext cx="10515600" cy="0"/>
          </a:xfrm>
          <a:prstGeom prst="straightConnector1">
            <a:avLst/>
          </a:prstGeom>
          <a:noFill/>
          <a:ln w="28575" cap="flat" cmpd="sng">
            <a:solidFill>
              <a:schemeClr val="accent3"/>
            </a:solidFill>
            <a:prstDash val="solid"/>
            <a:miter lim="800000"/>
            <a:headEnd type="none" w="sm" len="sm"/>
            <a:tailEnd type="none" w="sm" len="sm"/>
          </a:ln>
        </p:spPr>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28"/>
        <p:cNvGrpSpPr/>
        <p:nvPr/>
      </p:nvGrpSpPr>
      <p:grpSpPr>
        <a:xfrm>
          <a:off x="0" y="0"/>
          <a:ext cx="0" cy="0"/>
          <a:chOff x="0" y="0"/>
          <a:chExt cx="0" cy="0"/>
        </a:xfrm>
      </p:grpSpPr>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Malgun Gothic"/>
              <a:buNone/>
              <a:defRPr sz="3600" b="1" u="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
        <p:nvSpPr>
          <p:cNvPr id="38" name="Google Shape;38;p5"/>
          <p:cNvSpPr txBox="1"/>
          <p:nvPr/>
        </p:nvSpPr>
        <p:spPr>
          <a:xfrm>
            <a:off x="838200" y="1306286"/>
            <a:ext cx="10515600" cy="37683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Malgun Gothic"/>
              <a:buNone/>
            </a:pPr>
            <a:r>
              <a:rPr lang="ko-KR" sz="2400" b="1" u="none">
                <a:solidFill>
                  <a:schemeClr val="dk1"/>
                </a:solidFill>
                <a:latin typeface="Malgun Gothic"/>
                <a:ea typeface="Malgun Gothic"/>
                <a:cs typeface="Malgun Gothic"/>
                <a:sym typeface="Malgun Gothic"/>
              </a:rPr>
              <a:t>마스터 제목 스타일 편집</a:t>
            </a: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r>
              <a:rPr lang="en-US" altLang="ko-KR" smtClean="0"/>
              <a:t>2020-02-14</a:t>
            </a:r>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r>
              <a:rPr lang="en-US" smtClean="0"/>
              <a:t>Copyright(c)2020. All rights reserved by 5Hearts.</a:t>
            </a:r>
            <a:endParaRPr dirty="0"/>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orkflowy.com/s/45ddc772e608/YuK29FCM7IdIXu6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kyungho-lee/MC_contents5/wiki/RPG_MAKER_%EB%B3%80%EC%88%98%ED%95%A0%EB%8B%B9"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3">
            <a:alphaModFix/>
          </a:blip>
          <a:srcRect/>
          <a:stretch/>
        </p:blipFill>
        <p:spPr>
          <a:xfrm>
            <a:off x="2731008" y="-17953"/>
            <a:ext cx="6729984" cy="6893906"/>
          </a:xfrm>
          <a:prstGeom prst="rect">
            <a:avLst/>
          </a:prstGeom>
          <a:noFill/>
          <a:ln>
            <a:noFill/>
          </a:ln>
        </p:spPr>
      </p:pic>
      <p:sp>
        <p:nvSpPr>
          <p:cNvPr id="98" name="Google Shape;98;p14"/>
          <p:cNvSpPr txBox="1">
            <a:spLocks noGrp="1"/>
          </p:cNvSpPr>
          <p:nvPr>
            <p:ph type="ctrTitle"/>
          </p:nvPr>
        </p:nvSpPr>
        <p:spPr>
          <a:xfrm>
            <a:off x="1524000" y="2445618"/>
            <a:ext cx="9144000" cy="10644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Malgun Gothic"/>
              <a:buNone/>
            </a:pPr>
            <a:r>
              <a:rPr lang="ko-KR">
                <a:solidFill>
                  <a:srgbClr val="FF9900"/>
                </a:solidFill>
              </a:rPr>
              <a:t>Making Review </a:t>
            </a:r>
            <a:endParaRPr>
              <a:solidFill>
                <a:srgbClr val="FF9900"/>
              </a:solidFill>
            </a:endParaRPr>
          </a:p>
        </p:txBody>
      </p:sp>
      <p:sp>
        <p:nvSpPr>
          <p:cNvPr id="99" name="Google Shape;99;p14"/>
          <p:cNvSpPr txBox="1">
            <a:spLocks noGrp="1"/>
          </p:cNvSpPr>
          <p:nvPr>
            <p:ph type="subTitle" idx="1"/>
          </p:nvPr>
        </p:nvSpPr>
        <p:spPr>
          <a:xfrm>
            <a:off x="1524000" y="4650279"/>
            <a:ext cx="9144000" cy="761476"/>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3200"/>
              <a:buNone/>
            </a:pPr>
            <a:r>
              <a:rPr lang="ko-KR" sz="3200" b="1">
                <a:solidFill>
                  <a:srgbClr val="00FFFF"/>
                </a:solidFill>
              </a:rPr>
              <a:t>5HearTs </a:t>
            </a:r>
            <a:endParaRPr sz="3200" b="1">
              <a:solidFill>
                <a:srgbClr val="00FFFF"/>
              </a:solidFill>
            </a:endParaRPr>
          </a:p>
        </p:txBody>
      </p:sp>
      <p:sp>
        <p:nvSpPr>
          <p:cNvPr id="100" name="Google Shape;10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dirty="0"/>
          </a:p>
        </p:txBody>
      </p:sp>
      <p:sp>
        <p:nvSpPr>
          <p:cNvPr id="101" name="Google Shape;10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a:t>
            </a:fld>
            <a:endParaRPr/>
          </a:p>
        </p:txBody>
      </p:sp>
      <p:sp>
        <p:nvSpPr>
          <p:cNvPr id="102" name="Google Shape;10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p:nvPr/>
        </p:nvSpPr>
        <p:spPr>
          <a:xfrm>
            <a:off x="956619"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07" name="Google Shape;207;p23"/>
          <p:cNvPicPr preferRelativeResize="0"/>
          <p:nvPr/>
        </p:nvPicPr>
        <p:blipFill>
          <a:blip r:embed="rId3">
            <a:alphaModFix/>
          </a:blip>
          <a:stretch>
            <a:fillRect/>
          </a:stretch>
        </p:blipFill>
        <p:spPr>
          <a:xfrm>
            <a:off x="1079966" y="2853108"/>
            <a:ext cx="1719800" cy="1590560"/>
          </a:xfrm>
          <a:prstGeom prst="rect">
            <a:avLst/>
          </a:prstGeom>
          <a:noFill/>
          <a:ln>
            <a:noFill/>
          </a:ln>
        </p:spPr>
      </p:pic>
      <p:sp>
        <p:nvSpPr>
          <p:cNvPr id="208" name="Google Shape;208;p2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209" name="Google Shape;20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10" name="Google Shape;21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11" name="Google Shape;21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a:t>
            </a:fld>
            <a:endParaRPr/>
          </a:p>
        </p:txBody>
      </p:sp>
      <p:sp>
        <p:nvSpPr>
          <p:cNvPr id="212" name="Google Shape;212;p23"/>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13" name="Google Shape;213;p23"/>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highlight>
                  <a:srgbClr val="FFFFFF"/>
                </a:highlight>
                <a:latin typeface="+mn-ea"/>
                <a:ea typeface="+mn-ea"/>
                <a:cs typeface="Roboto"/>
                <a:sym typeface="Roboto"/>
              </a:rPr>
              <a:t>전세현: </a:t>
            </a:r>
            <a:endParaRPr sz="25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팀에서 아트와 기획을 넘나들며 </a:t>
            </a:r>
            <a:r>
              <a:rPr lang="ko-KR" sz="2000" dirty="0" err="1">
                <a:highlight>
                  <a:srgbClr val="FFFFFF"/>
                </a:highlight>
                <a:latin typeface="+mn-ea"/>
                <a:ea typeface="+mn-ea"/>
                <a:cs typeface="Roboto"/>
                <a:sym typeface="Roboto"/>
              </a:rPr>
              <a:t>디획자라는</a:t>
            </a:r>
            <a:r>
              <a:rPr lang="ko-KR" sz="2000" dirty="0">
                <a:highlight>
                  <a:srgbClr val="FFFFFF"/>
                </a:highlight>
                <a:latin typeface="+mn-ea"/>
                <a:ea typeface="+mn-ea"/>
                <a:cs typeface="Roboto"/>
                <a:sym typeface="Roboto"/>
              </a:rPr>
              <a:t> 새로운 </a:t>
            </a:r>
            <a:r>
              <a:rPr lang="ko-KR" sz="2000" dirty="0" err="1">
                <a:highlight>
                  <a:srgbClr val="FFFFFF"/>
                </a:highlight>
                <a:latin typeface="+mn-ea"/>
                <a:ea typeface="+mn-ea"/>
                <a:cs typeface="Roboto"/>
                <a:sym typeface="Roboto"/>
              </a:rPr>
              <a:t>직군응</a:t>
            </a:r>
            <a:r>
              <a:rPr lang="ko-KR" sz="2000" dirty="0">
                <a:highlight>
                  <a:srgbClr val="FFFFFF"/>
                </a:highlight>
                <a:latin typeface="+mn-ea"/>
                <a:ea typeface="+mn-ea"/>
                <a:cs typeface="Roboto"/>
                <a:sym typeface="Roboto"/>
              </a:rPr>
              <a:t> 탄생시킨 능력자, 타일이면 타일, 2d 도트아트, 애니메이션프레임 추출신공, 타일을 이용한 UI표현, </a:t>
            </a:r>
            <a:r>
              <a:rPr lang="ko-KR" sz="2000" dirty="0" err="1">
                <a:highlight>
                  <a:srgbClr val="FFFFFF"/>
                </a:highlight>
                <a:latin typeface="+mn-ea"/>
                <a:ea typeface="+mn-ea"/>
                <a:cs typeface="Roboto"/>
                <a:sym typeface="Roboto"/>
              </a:rPr>
              <a:t>가독성을</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높히기위해</a:t>
            </a:r>
            <a:r>
              <a:rPr lang="ko-KR" sz="2000" dirty="0">
                <a:highlight>
                  <a:srgbClr val="FFFFFF"/>
                </a:highlight>
                <a:latin typeface="+mn-ea"/>
                <a:ea typeface="+mn-ea"/>
                <a:cs typeface="Roboto"/>
                <a:sym typeface="Roboto"/>
              </a:rPr>
              <a:t> 타일필터처리, 아이콘, </a:t>
            </a:r>
            <a:r>
              <a:rPr lang="ko-KR" sz="2000" dirty="0" err="1">
                <a:highlight>
                  <a:srgbClr val="FFFFFF"/>
                </a:highlight>
                <a:latin typeface="+mn-ea"/>
                <a:ea typeface="+mn-ea"/>
                <a:cs typeface="Roboto"/>
                <a:sym typeface="Roboto"/>
              </a:rPr>
              <a:t>맵내</a:t>
            </a:r>
            <a:r>
              <a:rPr lang="ko-KR" sz="2000" dirty="0">
                <a:highlight>
                  <a:srgbClr val="FFFFFF"/>
                </a:highlight>
                <a:latin typeface="+mn-ea"/>
                <a:ea typeface="+mn-ea"/>
                <a:cs typeface="Roboto"/>
                <a:sym typeface="Roboto"/>
              </a:rPr>
              <a:t> 이벤트를 이용한 </a:t>
            </a:r>
            <a:r>
              <a:rPr lang="ko-KR" sz="2000" dirty="0" err="1">
                <a:highlight>
                  <a:srgbClr val="FFFFFF"/>
                </a:highlight>
                <a:latin typeface="+mn-ea"/>
                <a:ea typeface="+mn-ea"/>
                <a:cs typeface="Roboto"/>
                <a:sym typeface="Roboto"/>
              </a:rPr>
              <a:t>다이나믹티일포지셔닝</a:t>
            </a:r>
            <a:r>
              <a:rPr lang="ko-KR" sz="2000" dirty="0">
                <a:highlight>
                  <a:srgbClr val="FFFFFF"/>
                </a:highlight>
                <a:latin typeface="+mn-ea"/>
                <a:ea typeface="+mn-ea"/>
                <a:cs typeface="Roboto"/>
                <a:sym typeface="Roboto"/>
              </a:rPr>
              <a:t> 기법,등 </a:t>
            </a:r>
            <a:r>
              <a:rPr lang="ko-KR" sz="2000" dirty="0" err="1">
                <a:highlight>
                  <a:srgbClr val="FFFFFF"/>
                </a:highlight>
                <a:latin typeface="+mn-ea"/>
                <a:ea typeface="+mn-ea"/>
                <a:cs typeface="Roboto"/>
                <a:sym typeface="Roboto"/>
              </a:rPr>
              <a:t>듣도보도</a:t>
            </a:r>
            <a:r>
              <a:rPr lang="ko-KR" sz="2000" dirty="0">
                <a:highlight>
                  <a:srgbClr val="FFFFFF"/>
                </a:highlight>
                <a:latin typeface="+mn-ea"/>
                <a:ea typeface="+mn-ea"/>
                <a:cs typeface="Roboto"/>
                <a:sym typeface="Roboto"/>
              </a:rPr>
              <a:t> 못한 신공을 남발하며 </a:t>
            </a:r>
            <a:r>
              <a:rPr lang="ko-KR" sz="2000" dirty="0" err="1">
                <a:highlight>
                  <a:srgbClr val="FFFFFF"/>
                </a:highlight>
                <a:latin typeface="+mn-ea"/>
                <a:ea typeface="+mn-ea"/>
                <a:cs typeface="Roboto"/>
                <a:sym typeface="Roboto"/>
              </a:rPr>
              <a:t>다섯개의</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하트중</a:t>
            </a:r>
            <a:r>
              <a:rPr lang="ko-KR" sz="2000" dirty="0">
                <a:highlight>
                  <a:srgbClr val="FFFFFF"/>
                </a:highlight>
                <a:latin typeface="+mn-ea"/>
                <a:ea typeface="+mn-ea"/>
                <a:cs typeface="Roboto"/>
                <a:sym typeface="Roboto"/>
              </a:rPr>
              <a:t> 2개를 가지고 </a:t>
            </a:r>
            <a:r>
              <a:rPr lang="ko-KR" sz="2000" dirty="0" err="1">
                <a:highlight>
                  <a:srgbClr val="FFFFFF"/>
                </a:highlight>
                <a:latin typeface="+mn-ea"/>
                <a:ea typeface="+mn-ea"/>
                <a:cs typeface="Roboto"/>
                <a:sym typeface="Roboto"/>
              </a:rPr>
              <a:t>있는것</a:t>
            </a:r>
            <a:r>
              <a:rPr lang="ko-KR" sz="2000" dirty="0">
                <a:highlight>
                  <a:srgbClr val="FFFFFF"/>
                </a:highlight>
                <a:latin typeface="+mn-ea"/>
                <a:ea typeface="+mn-ea"/>
                <a:cs typeface="Roboto"/>
                <a:sym typeface="Roboto"/>
              </a:rPr>
              <a:t> 같았습니다. </a:t>
            </a:r>
            <a:endParaRPr sz="2000" dirty="0">
              <a:latin typeface="+mn-ea"/>
              <a:ea typeface="+mn-ea"/>
            </a:endParaRPr>
          </a:p>
        </p:txBody>
      </p:sp>
      <p:sp>
        <p:nvSpPr>
          <p:cNvPr id="214" name="Google Shape;214;p23"/>
          <p:cNvSpPr txBox="1"/>
          <p:nvPr/>
        </p:nvSpPr>
        <p:spPr>
          <a:xfrm>
            <a:off x="972999" y="4838357"/>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디획자(디자인&amp;기획)</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p:nvPr/>
        </p:nvSpPr>
        <p:spPr>
          <a:xfrm>
            <a:off x="956619"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20" name="Google Shape;220;p24"/>
          <p:cNvPicPr preferRelativeResize="0"/>
          <p:nvPr/>
        </p:nvPicPr>
        <p:blipFill>
          <a:blip r:embed="rId3">
            <a:alphaModFix/>
          </a:blip>
          <a:stretch>
            <a:fillRect/>
          </a:stretch>
        </p:blipFill>
        <p:spPr>
          <a:xfrm>
            <a:off x="1083659" y="2779578"/>
            <a:ext cx="1719800" cy="1719524"/>
          </a:xfrm>
          <a:prstGeom prst="rect">
            <a:avLst/>
          </a:prstGeom>
          <a:noFill/>
          <a:ln>
            <a:noFill/>
          </a:ln>
        </p:spPr>
      </p:pic>
      <p:sp>
        <p:nvSpPr>
          <p:cNvPr id="221" name="Google Shape;221;p2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222" name="Google Shape;2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23" name="Google Shape;2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24" name="Google Shape;22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a:t>
            </a:fld>
            <a:endParaRPr/>
          </a:p>
        </p:txBody>
      </p:sp>
      <p:sp>
        <p:nvSpPr>
          <p:cNvPr id="225" name="Google Shape;225;p24"/>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26" name="Google Shape;226;p24"/>
          <p:cNvSpPr txBox="1"/>
          <p:nvPr/>
        </p:nvSpPr>
        <p:spPr>
          <a:xfrm>
            <a:off x="873372" y="4894439"/>
            <a:ext cx="1992923"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테크니션컨셉러</a:t>
            </a:r>
            <a:endParaRPr sz="1400">
              <a:solidFill>
                <a:schemeClr val="dk1"/>
              </a:solidFill>
              <a:latin typeface="Malgun Gothic"/>
              <a:ea typeface="Malgun Gothic"/>
              <a:cs typeface="Malgun Gothic"/>
              <a:sym typeface="Malgun Gothic"/>
            </a:endParaRPr>
          </a:p>
        </p:txBody>
      </p:sp>
      <p:sp>
        <p:nvSpPr>
          <p:cNvPr id="227" name="Google Shape;227;p24"/>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highlight>
                  <a:srgbClr val="FFFFFF"/>
                </a:highlight>
                <a:latin typeface="+mn-ea"/>
                <a:ea typeface="+mn-ea"/>
                <a:cs typeface="Roboto"/>
                <a:sym typeface="Roboto"/>
              </a:rPr>
              <a:t>고명인: </a:t>
            </a:r>
            <a:endParaRPr sz="24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err="1">
                <a:highlight>
                  <a:srgbClr val="FFFFFF"/>
                </a:highlight>
                <a:latin typeface="+mn-ea"/>
                <a:ea typeface="+mn-ea"/>
                <a:cs typeface="Roboto"/>
                <a:sym typeface="Roboto"/>
              </a:rPr>
              <a:t>팀내</a:t>
            </a:r>
            <a:r>
              <a:rPr lang="ko-KR" sz="2000" dirty="0">
                <a:highlight>
                  <a:srgbClr val="FFFFFF"/>
                </a:highlight>
                <a:latin typeface="+mn-ea"/>
                <a:ea typeface="+mn-ea"/>
                <a:cs typeface="Roboto"/>
                <a:sym typeface="Roboto"/>
              </a:rPr>
              <a:t> 아이디어맨으로서 </a:t>
            </a:r>
            <a:r>
              <a:rPr lang="ko-KR" sz="2000" dirty="0" err="1">
                <a:highlight>
                  <a:srgbClr val="FFFFFF"/>
                </a:highlight>
                <a:latin typeface="+mn-ea"/>
                <a:ea typeface="+mn-ea"/>
                <a:cs typeface="Roboto"/>
                <a:sym typeface="Roboto"/>
              </a:rPr>
              <a:t>초기컨셉과</a:t>
            </a:r>
            <a:r>
              <a:rPr lang="ko-KR" sz="2000" dirty="0">
                <a:highlight>
                  <a:srgbClr val="FFFFFF"/>
                </a:highlight>
                <a:latin typeface="+mn-ea"/>
                <a:ea typeface="+mn-ea"/>
                <a:cs typeface="Roboto"/>
                <a:sym typeface="Roboto"/>
              </a:rPr>
              <a:t> 세계관정립에 기여했으며 다양한 툴을 이용해서 </a:t>
            </a:r>
            <a:r>
              <a:rPr lang="ko-KR" sz="2000" dirty="0" err="1">
                <a:highlight>
                  <a:srgbClr val="FFFFFF"/>
                </a:highlight>
                <a:latin typeface="+mn-ea"/>
                <a:ea typeface="+mn-ea"/>
                <a:cs typeface="Roboto"/>
                <a:sym typeface="Roboto"/>
              </a:rPr>
              <a:t>서포트할수</a:t>
            </a:r>
            <a:r>
              <a:rPr lang="ko-KR" sz="2000" dirty="0">
                <a:highlight>
                  <a:srgbClr val="FFFFFF"/>
                </a:highlight>
                <a:latin typeface="+mn-ea"/>
                <a:ea typeface="+mn-ea"/>
                <a:cs typeface="Roboto"/>
                <a:sym typeface="Roboto"/>
              </a:rPr>
              <a:t> 있는 만능 가제트 같은 능력자. 브레인담당의 그는 </a:t>
            </a:r>
            <a:r>
              <a:rPr lang="ko-KR" sz="2000" dirty="0" err="1">
                <a:highlight>
                  <a:srgbClr val="FFFFFF"/>
                </a:highlight>
                <a:latin typeface="+mn-ea"/>
                <a:ea typeface="+mn-ea"/>
                <a:cs typeface="Roboto"/>
                <a:sym typeface="Roboto"/>
              </a:rPr>
              <a:t>번뜨이는</a:t>
            </a:r>
            <a:r>
              <a:rPr lang="ko-KR" sz="2000" dirty="0">
                <a:highlight>
                  <a:srgbClr val="FFFFFF"/>
                </a:highlight>
                <a:latin typeface="+mn-ea"/>
                <a:ea typeface="+mn-ea"/>
                <a:cs typeface="Roboto"/>
                <a:sym typeface="Roboto"/>
              </a:rPr>
              <a:t> 아이디어와 재능으로 </a:t>
            </a:r>
            <a:r>
              <a:rPr lang="ko-KR" sz="2000" dirty="0" smtClean="0">
                <a:highlight>
                  <a:srgbClr val="FFFFFF"/>
                </a:highlight>
                <a:latin typeface="+mn-ea"/>
                <a:ea typeface="+mn-ea"/>
                <a:cs typeface="Roboto"/>
                <a:sym typeface="Roboto"/>
              </a:rPr>
              <a:t>게임</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내 </a:t>
            </a:r>
            <a:r>
              <a:rPr lang="ko-KR" sz="2000" dirty="0">
                <a:highlight>
                  <a:srgbClr val="FFFFFF"/>
                </a:highlight>
                <a:latin typeface="+mn-ea"/>
                <a:ea typeface="+mn-ea"/>
                <a:cs typeface="Roboto"/>
                <a:sym typeface="Roboto"/>
              </a:rPr>
              <a:t>시작과 끝을 담당하여 마무리 합니다.</a:t>
            </a:r>
            <a:endParaRPr sz="2000" dirty="0">
              <a:latin typeface="+mn-ea"/>
              <a:ea typeface="+mn-ea"/>
              <a:cs typeface="Malgun Gothic"/>
              <a:sym typeface="Malgun Gothic"/>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33" name="Google Shape;23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34" name="Google Shape;23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12</a:t>
            </a:fld>
            <a:endParaRPr/>
          </a:p>
        </p:txBody>
      </p:sp>
      <p:sp>
        <p:nvSpPr>
          <p:cNvPr id="235" name="Google Shape;235;p25"/>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게임 소개</a:t>
            </a:r>
            <a:endParaRPr sz="5400" b="1">
              <a:solidFill>
                <a:schemeClr val="dk1"/>
              </a:solidFill>
              <a:latin typeface="Malgun Gothic"/>
              <a:ea typeface="Malgun Gothic"/>
              <a:cs typeface="Malgun Gothic"/>
              <a:sym typeface="Malgun Gothic"/>
            </a:endParaRPr>
          </a:p>
        </p:txBody>
      </p:sp>
      <p:sp>
        <p:nvSpPr>
          <p:cNvPr id="236" name="Google Shape;236;p25"/>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주제 : </a:t>
            </a:r>
            <a:endParaRPr sz="1000">
              <a:solidFill>
                <a:srgbClr val="868C90"/>
              </a:solidFill>
              <a:highlight>
                <a:srgbClr val="FFFFFF"/>
              </a:highlight>
              <a:latin typeface="Roboto"/>
              <a:ea typeface="Roboto"/>
              <a:cs typeface="Roboto"/>
              <a:sym typeface="Roboto"/>
            </a:endParaRPr>
          </a:p>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표현하고 싶은 부분  : 반전이 있는 스토리와 플레이를 통한 세계관 전달?</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게임소개</a:t>
            </a:r>
            <a:endParaRPr/>
          </a:p>
        </p:txBody>
      </p:sp>
      <p:sp>
        <p:nvSpPr>
          <p:cNvPr id="242" name="Google Shape;24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43" name="Google Shape;24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44" name="Google Shape;24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13</a:t>
            </a:fld>
            <a:endParaRPr/>
          </a:p>
        </p:txBody>
      </p:sp>
      <p:sp>
        <p:nvSpPr>
          <p:cNvPr id="245" name="Google Shape;245;p26"/>
          <p:cNvSpPr txBox="1"/>
          <p:nvPr/>
        </p:nvSpPr>
        <p:spPr>
          <a:xfrm>
            <a:off x="838200" y="1978090"/>
            <a:ext cx="10515600" cy="40010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000" b="1">
                <a:solidFill>
                  <a:schemeClr val="dk1"/>
                </a:solidFill>
                <a:latin typeface="Malgun Gothic"/>
                <a:ea typeface="Malgun Gothic"/>
                <a:cs typeface="Malgun Gothic"/>
                <a:sym typeface="Malgun Gothic"/>
              </a:rPr>
              <a:t>Cyber Heart 는 RPG MAKER 툴을 이용하여 제작한 액션어드벤처 게임 입니다.</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4차산업 혁명 이후 자동화와 기계화가 인간에게 어떤 영향을 줄까를 상상하며 편리함만을 추구하고 휴머니티즘을 지키지 않으면 디스토피아가 될것이다 라는 주제를 표현하고 싶었습니다. </a:t>
            </a:r>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로봇공학자이자 무한에너지 cyberheart 제작자인 주인공 (크리스티나)이 AI (알프)의 도움을 받으며 도난당한 CyberHeart를 되찾으러 가는 모험을 액션어드벤처 장르로 표현했으며 전체 시나리오중 마지막 장소인 BH연구소를 공략하는 플레이를 15~20분 정도의 플레이타임으로 진행합니다.</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전체 플레이 시나리오를 플렉탈구조로 제작하려고 시도 하였고 각 맵은 모듈화해서 맵당 표현되는 제한된 사항을 시스템화 했습니다. </a:t>
            </a:r>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캐릭터 액션은 2가지 무기시스템을 스왑 할 수 있고 기능모듈을 장착해 플레이어의 액션을 구분하고 해당 부분을 아이콘과 화면연출로 전달합니다. 맵별 미션에 따라 지정된 무기와 모듈을 이용해 해결해야 합니다. 미니맵을 통해 목표위치를 향해 단계별로 이동 해야 합니다. </a:t>
            </a: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7" descr="#meme #bruh #app"/>
          <p:cNvPicPr preferRelativeResize="0"/>
          <p:nvPr/>
        </p:nvPicPr>
        <p:blipFill rotWithShape="1">
          <a:blip r:embed="rId3">
            <a:alphaModFix/>
          </a:blip>
          <a:srcRect/>
          <a:stretch/>
        </p:blipFill>
        <p:spPr>
          <a:xfrm>
            <a:off x="8666555" y="1243446"/>
            <a:ext cx="2920648" cy="5181600"/>
          </a:xfrm>
          <a:prstGeom prst="rect">
            <a:avLst/>
          </a:prstGeom>
          <a:noFill/>
          <a:ln>
            <a:noFill/>
          </a:ln>
        </p:spPr>
      </p:pic>
      <p:sp>
        <p:nvSpPr>
          <p:cNvPr id="251" name="Google Shape;251;p2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게임소개 (Keyword)</a:t>
            </a:r>
            <a:endParaRPr/>
          </a:p>
        </p:txBody>
      </p:sp>
      <p:sp>
        <p:nvSpPr>
          <p:cNvPr id="252" name="Google Shape;25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53" name="Google Shape;25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54" name="Google Shape;25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sp>
        <p:nvSpPr>
          <p:cNvPr id="255" name="Google Shape;255;p27"/>
          <p:cNvSpPr/>
          <p:nvPr/>
        </p:nvSpPr>
        <p:spPr>
          <a:xfrm>
            <a:off x="5243208" y="1104639"/>
            <a:ext cx="3749299" cy="3749299"/>
          </a:xfrm>
          <a:prstGeom prst="ellipse">
            <a:avLst/>
          </a:prstGeom>
          <a:gradFill>
            <a:gsLst>
              <a:gs pos="0">
                <a:srgbClr val="F08B54"/>
              </a:gs>
              <a:gs pos="50000">
                <a:srgbClr val="F67A26"/>
              </a:gs>
              <a:gs pos="100000">
                <a:srgbClr val="E36A18"/>
              </a:gs>
            </a:gsLst>
            <a:lin ang="5400000" scaled="0"/>
          </a:gradFill>
          <a:ln>
            <a:noFill/>
          </a:ln>
          <a:effectLst>
            <a:outerShdw blurRad="57150" dist="19050" dir="5400000" algn="ctr" rotWithShape="0">
              <a:srgbClr val="000000">
                <a:alpha val="62745"/>
              </a:srgbClr>
            </a:outerShdw>
          </a:effectLst>
        </p:spPr>
        <p:txBody>
          <a:bodyPr spcFirstLastPara="1" wrap="square" lIns="0" tIns="0" rIns="0" bIns="0" anchor="t" anchorCtr="0">
            <a:noAutofit/>
          </a:bodyPr>
          <a:lstStyle/>
          <a:p>
            <a:pPr marL="0" marR="0" lvl="0" indent="0" algn="ctr" rtl="0">
              <a:spcBef>
                <a:spcPts val="0"/>
              </a:spcBef>
              <a:spcAft>
                <a:spcPts val="0"/>
              </a:spcAft>
              <a:buNone/>
            </a:pPr>
            <a:r>
              <a:rPr lang="ko-KR" sz="4000">
                <a:solidFill>
                  <a:schemeClr val="lt1"/>
                </a:solidFill>
                <a:latin typeface="Malgun Gothic"/>
                <a:ea typeface="Malgun Gothic"/>
                <a:cs typeface="Malgun Gothic"/>
                <a:sym typeface="Malgun Gothic"/>
              </a:rPr>
              <a:t>디스토피아</a:t>
            </a:r>
            <a:endParaRPr sz="4000">
              <a:solidFill>
                <a:schemeClr val="lt1"/>
              </a:solidFill>
              <a:latin typeface="Malgun Gothic"/>
              <a:ea typeface="Malgun Gothic"/>
              <a:cs typeface="Malgun Gothic"/>
              <a:sym typeface="Malgun Gothic"/>
            </a:endParaRPr>
          </a:p>
        </p:txBody>
      </p:sp>
      <p:sp>
        <p:nvSpPr>
          <p:cNvPr id="256" name="Google Shape;256;p27"/>
          <p:cNvSpPr/>
          <p:nvPr/>
        </p:nvSpPr>
        <p:spPr>
          <a:xfrm>
            <a:off x="2296371" y="1203831"/>
            <a:ext cx="2399790" cy="2399790"/>
          </a:xfrm>
          <a:prstGeom prst="ellipse">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4차</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산업혁명</a:t>
            </a:r>
            <a:endParaRPr/>
          </a:p>
        </p:txBody>
      </p:sp>
      <p:sp>
        <p:nvSpPr>
          <p:cNvPr id="257" name="Google Shape;257;p27"/>
          <p:cNvSpPr/>
          <p:nvPr/>
        </p:nvSpPr>
        <p:spPr>
          <a:xfrm>
            <a:off x="849691" y="2149954"/>
            <a:ext cx="2103240" cy="2200404"/>
          </a:xfrm>
          <a:prstGeom prst="ellipse">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2000" b="1">
                <a:solidFill>
                  <a:srgbClr val="C00000"/>
                </a:solidFill>
                <a:latin typeface="Malgun Gothic"/>
                <a:ea typeface="Malgun Gothic"/>
                <a:cs typeface="Malgun Gothic"/>
                <a:sym typeface="Malgun Gothic"/>
              </a:rPr>
              <a:t>유사기계</a:t>
            </a:r>
            <a:endParaRPr/>
          </a:p>
        </p:txBody>
      </p:sp>
      <p:sp>
        <p:nvSpPr>
          <p:cNvPr id="258" name="Google Shape;258;p27"/>
          <p:cNvSpPr/>
          <p:nvPr/>
        </p:nvSpPr>
        <p:spPr>
          <a:xfrm>
            <a:off x="1256560" y="3739989"/>
            <a:ext cx="1731851" cy="173185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불쾌한</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골짜기</a:t>
            </a:r>
            <a:endParaRPr/>
          </a:p>
        </p:txBody>
      </p:sp>
      <p:sp>
        <p:nvSpPr>
          <p:cNvPr id="259" name="Google Shape;259;p27"/>
          <p:cNvSpPr/>
          <p:nvPr/>
        </p:nvSpPr>
        <p:spPr>
          <a:xfrm>
            <a:off x="2774936" y="5045994"/>
            <a:ext cx="1558115" cy="1558115"/>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400">
                <a:solidFill>
                  <a:schemeClr val="lt1"/>
                </a:solidFill>
                <a:latin typeface="Malgun Gothic"/>
                <a:ea typeface="Malgun Gothic"/>
                <a:cs typeface="Malgun Gothic"/>
                <a:sym typeface="Malgun Gothic"/>
              </a:rPr>
              <a:t>반로봇단체</a:t>
            </a:r>
            <a:endParaRPr sz="3200">
              <a:solidFill>
                <a:schemeClr val="lt1"/>
              </a:solidFill>
              <a:latin typeface="Malgun Gothic"/>
              <a:ea typeface="Malgun Gothic"/>
              <a:cs typeface="Malgun Gothic"/>
              <a:sym typeface="Malgun Gothic"/>
            </a:endParaRPr>
          </a:p>
        </p:txBody>
      </p:sp>
      <p:sp>
        <p:nvSpPr>
          <p:cNvPr id="260" name="Google Shape;260;p27"/>
          <p:cNvSpPr/>
          <p:nvPr/>
        </p:nvSpPr>
        <p:spPr>
          <a:xfrm>
            <a:off x="2825016" y="3956833"/>
            <a:ext cx="1436531" cy="143653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휴머</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노이드</a:t>
            </a:r>
            <a:endParaRPr sz="2000">
              <a:solidFill>
                <a:schemeClr val="lt1"/>
              </a:solidFill>
              <a:latin typeface="Malgun Gothic"/>
              <a:ea typeface="Malgun Gothic"/>
              <a:cs typeface="Malgun Gothic"/>
              <a:sym typeface="Malgun Gothic"/>
            </a:endParaRPr>
          </a:p>
        </p:txBody>
      </p:sp>
      <p:sp>
        <p:nvSpPr>
          <p:cNvPr id="261" name="Google Shape;261;p27"/>
          <p:cNvSpPr/>
          <p:nvPr/>
        </p:nvSpPr>
        <p:spPr>
          <a:xfrm>
            <a:off x="4200727" y="4551130"/>
            <a:ext cx="1234688" cy="1198145"/>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에너지</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고갈</a:t>
            </a:r>
            <a:endParaRPr/>
          </a:p>
        </p:txBody>
      </p:sp>
      <p:sp>
        <p:nvSpPr>
          <p:cNvPr id="262" name="Google Shape;262;p27"/>
          <p:cNvSpPr/>
          <p:nvPr/>
        </p:nvSpPr>
        <p:spPr>
          <a:xfrm>
            <a:off x="6886539" y="4048422"/>
            <a:ext cx="1611032" cy="1611032"/>
          </a:xfrm>
          <a:prstGeom prst="ellipse">
            <a:avLst/>
          </a:prstGeom>
          <a:solidFill>
            <a:srgbClr val="C00000"/>
          </a:soli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기계화</a:t>
            </a:r>
            <a:endParaRPr sz="2000">
              <a:solidFill>
                <a:schemeClr val="lt1"/>
              </a:solidFill>
              <a:latin typeface="Malgun Gothic"/>
              <a:ea typeface="Malgun Gothic"/>
              <a:cs typeface="Malgun Gothic"/>
              <a:sym typeface="Malgun Gothic"/>
            </a:endParaRPr>
          </a:p>
        </p:txBody>
      </p:sp>
      <p:sp>
        <p:nvSpPr>
          <p:cNvPr id="263" name="Google Shape;263;p27"/>
          <p:cNvSpPr/>
          <p:nvPr/>
        </p:nvSpPr>
        <p:spPr>
          <a:xfrm>
            <a:off x="2561267" y="3054824"/>
            <a:ext cx="1158571" cy="115857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로봇</a:t>
            </a:r>
            <a:endParaRPr sz="18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공학</a:t>
            </a:r>
            <a:endParaRPr/>
          </a:p>
        </p:txBody>
      </p:sp>
      <p:sp>
        <p:nvSpPr>
          <p:cNvPr id="264" name="Google Shape;264;p27"/>
          <p:cNvSpPr/>
          <p:nvPr/>
        </p:nvSpPr>
        <p:spPr>
          <a:xfrm>
            <a:off x="5652209" y="4103461"/>
            <a:ext cx="1234688" cy="1198145"/>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자연</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파괴</a:t>
            </a:r>
            <a:endParaRPr sz="2000">
              <a:solidFill>
                <a:schemeClr val="lt1"/>
              </a:solidFill>
              <a:latin typeface="Malgun Gothic"/>
              <a:ea typeface="Malgun Gothic"/>
              <a:cs typeface="Malgun Gothic"/>
              <a:sym typeface="Malgun Gothic"/>
            </a:endParaRPr>
          </a:p>
        </p:txBody>
      </p:sp>
      <p:sp>
        <p:nvSpPr>
          <p:cNvPr id="265" name="Google Shape;265;p27"/>
          <p:cNvSpPr/>
          <p:nvPr/>
        </p:nvSpPr>
        <p:spPr>
          <a:xfrm>
            <a:off x="7636765" y="2658478"/>
            <a:ext cx="2136316" cy="2136316"/>
          </a:xfrm>
          <a:prstGeom prst="ellipse">
            <a:avLst/>
          </a:prstGeom>
          <a:solidFill>
            <a:srgbClr val="C00000"/>
          </a:soli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대체의학</a:t>
            </a:r>
            <a:endParaRPr sz="2000">
              <a:solidFill>
                <a:schemeClr val="lt1"/>
              </a:solidFill>
              <a:latin typeface="Malgun Gothic"/>
              <a:ea typeface="Malgun Gothic"/>
              <a:cs typeface="Malgun Gothic"/>
              <a:sym typeface="Malgun Gothic"/>
            </a:endParaRPr>
          </a:p>
        </p:txBody>
      </p:sp>
      <p:sp>
        <p:nvSpPr>
          <p:cNvPr id="266" name="Google Shape;266;p27"/>
          <p:cNvSpPr/>
          <p:nvPr/>
        </p:nvSpPr>
        <p:spPr>
          <a:xfrm>
            <a:off x="4009235" y="2692902"/>
            <a:ext cx="1973874" cy="1915454"/>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사이버펑크</a:t>
            </a:r>
            <a:endParaRPr sz="2000">
              <a:solidFill>
                <a:schemeClr val="lt1"/>
              </a:solidFill>
              <a:latin typeface="Malgun Gothic"/>
              <a:ea typeface="Malgun Gothic"/>
              <a:cs typeface="Malgun Gothic"/>
              <a:sym typeface="Malgun Gothic"/>
            </a:endParaRPr>
          </a:p>
        </p:txBody>
      </p:sp>
      <p:sp>
        <p:nvSpPr>
          <p:cNvPr id="267" name="Google Shape;267;p27"/>
          <p:cNvSpPr/>
          <p:nvPr/>
        </p:nvSpPr>
        <p:spPr>
          <a:xfrm>
            <a:off x="4087680" y="1364100"/>
            <a:ext cx="1542938" cy="1542938"/>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인공</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지능</a:t>
            </a:r>
            <a:endParaRPr/>
          </a:p>
        </p:txBody>
      </p:sp>
      <p:sp>
        <p:nvSpPr>
          <p:cNvPr id="268" name="Google Shape;268;p27"/>
          <p:cNvSpPr/>
          <p:nvPr/>
        </p:nvSpPr>
        <p:spPr>
          <a:xfrm>
            <a:off x="7959297" y="5130815"/>
            <a:ext cx="1231223" cy="4503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Chronicle (연대기)</a:t>
            </a:r>
            <a:endParaRPr/>
          </a:p>
        </p:txBody>
      </p:sp>
      <p:sp>
        <p:nvSpPr>
          <p:cNvPr id="274" name="Google Shape;274;p28"/>
          <p:cNvSpPr txBox="1">
            <a:spLocks noGrp="1"/>
          </p:cNvSpPr>
          <p:nvPr>
            <p:ph type="body" idx="1"/>
          </p:nvPr>
        </p:nvSpPr>
        <p:spPr>
          <a:xfrm>
            <a:off x="644770" y="5568461"/>
            <a:ext cx="10709030" cy="798014"/>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1330"/>
              <a:buChar char="•"/>
            </a:pPr>
            <a:r>
              <a:rPr lang="ko-KR" sz="1330"/>
              <a:t>15년 주기로 큰 변화가 발생한다.</a:t>
            </a:r>
            <a:endParaRPr/>
          </a:p>
          <a:p>
            <a:pPr marL="228600" lvl="0" indent="-228600" algn="l" rtl="0">
              <a:lnSpc>
                <a:spcPct val="70000"/>
              </a:lnSpc>
              <a:spcBef>
                <a:spcPts val="1000"/>
              </a:spcBef>
              <a:spcAft>
                <a:spcPts val="0"/>
              </a:spcAft>
              <a:buClr>
                <a:schemeClr val="dk1"/>
              </a:buClr>
              <a:buSzPts val="1330"/>
              <a:buChar char="•"/>
            </a:pPr>
            <a:r>
              <a:rPr lang="ko-KR" sz="1330"/>
              <a:t>대체의학과 바이러스를 완전한 차단으로 인간의 생명력은 에너지자원에 의존한다.</a:t>
            </a:r>
            <a:endParaRPr/>
          </a:p>
          <a:p>
            <a:pPr marL="228600" lvl="0" indent="-228600" algn="l" rtl="0">
              <a:lnSpc>
                <a:spcPct val="70000"/>
              </a:lnSpc>
              <a:spcBef>
                <a:spcPts val="1000"/>
              </a:spcBef>
              <a:spcAft>
                <a:spcPts val="0"/>
              </a:spcAft>
              <a:buClr>
                <a:schemeClr val="dk1"/>
              </a:buClr>
              <a:buSzPts val="1330"/>
              <a:buChar char="•"/>
            </a:pPr>
            <a:r>
              <a:rPr lang="ko-KR" sz="1330"/>
              <a:t>게임스토리는 사이버하트를 찾기 위해 전투능력을 가진 주인공(크리스틴)의 모험을 액션RPG로 진행한다.</a:t>
            </a:r>
            <a:endParaRPr/>
          </a:p>
          <a:p>
            <a:pPr marL="228600" lvl="0" indent="-144145" algn="l" rtl="0">
              <a:lnSpc>
                <a:spcPct val="70000"/>
              </a:lnSpc>
              <a:spcBef>
                <a:spcPts val="1000"/>
              </a:spcBef>
              <a:spcAft>
                <a:spcPts val="0"/>
              </a:spcAft>
              <a:buClr>
                <a:schemeClr val="dk1"/>
              </a:buClr>
              <a:buSzPts val="1330"/>
              <a:buNone/>
            </a:pPr>
            <a:endParaRPr sz="1330"/>
          </a:p>
        </p:txBody>
      </p:sp>
      <p:sp>
        <p:nvSpPr>
          <p:cNvPr id="275" name="Google Shape;2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76" name="Google Shape;2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77" name="Google Shape;2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cxnSp>
        <p:nvCxnSpPr>
          <p:cNvPr id="278" name="Google Shape;278;p28"/>
          <p:cNvCxnSpPr/>
          <p:nvPr/>
        </p:nvCxnSpPr>
        <p:spPr>
          <a:xfrm>
            <a:off x="838200" y="3470031"/>
            <a:ext cx="10269415" cy="0"/>
          </a:xfrm>
          <a:prstGeom prst="straightConnector1">
            <a:avLst/>
          </a:prstGeom>
          <a:noFill/>
          <a:ln w="76200" cap="flat" cmpd="sng">
            <a:solidFill>
              <a:srgbClr val="00B050"/>
            </a:solidFill>
            <a:prstDash val="solid"/>
            <a:miter lim="800000"/>
            <a:headEnd type="none" w="sm" len="sm"/>
            <a:tailEnd type="triangle" w="med" len="med"/>
          </a:ln>
          <a:effectLst>
            <a:outerShdw blurRad="50800" dist="38100" dir="2700000" algn="tl" rotWithShape="0">
              <a:srgbClr val="000000">
                <a:alpha val="40000"/>
              </a:srgbClr>
            </a:outerShdw>
          </a:effectLst>
        </p:spPr>
      </p:cxnSp>
      <p:sp>
        <p:nvSpPr>
          <p:cNvPr id="279" name="Google Shape;279;p28"/>
          <p:cNvSpPr/>
          <p:nvPr/>
        </p:nvSpPr>
        <p:spPr>
          <a:xfrm>
            <a:off x="644770" y="3084767"/>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2020</a:t>
            </a:r>
            <a:endParaRPr sz="1800">
              <a:solidFill>
                <a:schemeClr val="lt1"/>
              </a:solidFill>
              <a:latin typeface="Malgun Gothic"/>
              <a:ea typeface="Malgun Gothic"/>
              <a:cs typeface="Malgun Gothic"/>
              <a:sym typeface="Malgun Gothic"/>
            </a:endParaRPr>
          </a:p>
        </p:txBody>
      </p:sp>
      <p:sp>
        <p:nvSpPr>
          <p:cNvPr id="280" name="Google Shape;280;p28"/>
          <p:cNvSpPr/>
          <p:nvPr/>
        </p:nvSpPr>
        <p:spPr>
          <a:xfrm>
            <a:off x="2450123"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2045</a:t>
            </a:r>
            <a:endParaRPr sz="1800">
              <a:solidFill>
                <a:schemeClr val="lt1"/>
              </a:solidFill>
              <a:latin typeface="Malgun Gothic"/>
              <a:ea typeface="Malgun Gothic"/>
              <a:cs typeface="Malgun Gothic"/>
              <a:sym typeface="Malgun Gothic"/>
            </a:endParaRPr>
          </a:p>
        </p:txBody>
      </p:sp>
      <p:sp>
        <p:nvSpPr>
          <p:cNvPr id="281" name="Google Shape;281;p28"/>
          <p:cNvSpPr/>
          <p:nvPr/>
        </p:nvSpPr>
        <p:spPr>
          <a:xfrm>
            <a:off x="4292111"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2060</a:t>
            </a:r>
            <a:endParaRPr sz="1200">
              <a:solidFill>
                <a:schemeClr val="lt1"/>
              </a:solidFill>
              <a:latin typeface="Malgun Gothic"/>
              <a:ea typeface="Malgun Gothic"/>
              <a:cs typeface="Malgun Gothic"/>
              <a:sym typeface="Malgun Gothic"/>
            </a:endParaRPr>
          </a:p>
        </p:txBody>
      </p:sp>
      <p:sp>
        <p:nvSpPr>
          <p:cNvPr id="282" name="Google Shape;282;p28"/>
          <p:cNvSpPr/>
          <p:nvPr/>
        </p:nvSpPr>
        <p:spPr>
          <a:xfrm>
            <a:off x="6031785"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2075</a:t>
            </a:r>
            <a:endParaRPr sz="1800">
              <a:solidFill>
                <a:schemeClr val="lt1"/>
              </a:solidFill>
              <a:latin typeface="Malgun Gothic"/>
              <a:ea typeface="Malgun Gothic"/>
              <a:cs typeface="Malgun Gothic"/>
              <a:sym typeface="Malgun Gothic"/>
            </a:endParaRPr>
          </a:p>
        </p:txBody>
      </p:sp>
      <p:sp>
        <p:nvSpPr>
          <p:cNvPr id="283" name="Google Shape;283;p28"/>
          <p:cNvSpPr/>
          <p:nvPr/>
        </p:nvSpPr>
        <p:spPr>
          <a:xfrm>
            <a:off x="1799492" y="2039096"/>
            <a:ext cx="1652954" cy="94354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56000" y="135000"/>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4차 혁명이후 인공지능과 로봇기술의 폭발적인 성장</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자동화 가속화</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주인공의 부모님이 오메가고를 개발함</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주인공이 태어남</a:t>
            </a:r>
            <a:endParaRPr/>
          </a:p>
        </p:txBody>
      </p:sp>
      <p:sp>
        <p:nvSpPr>
          <p:cNvPr id="284" name="Google Shape;284;p28"/>
          <p:cNvSpPr/>
          <p:nvPr/>
        </p:nvSpPr>
        <p:spPr>
          <a:xfrm>
            <a:off x="3327888" y="4070351"/>
            <a:ext cx="1928446" cy="107763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26821" y="-24908"/>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대부분이 자동화 되면서 인간의 삶의 형태가 바뀌고 노동의 패턴이 바뀌면서 인간생체리듬이 약화</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대체의학의 발달로 기계화가 유행</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인간의 생명력이 비약적으로 증가</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주인공이 대체의학공학박사로 졸업 </a:t>
            </a:r>
            <a:endParaRPr/>
          </a:p>
        </p:txBody>
      </p:sp>
      <p:sp>
        <p:nvSpPr>
          <p:cNvPr id="285" name="Google Shape;285;p28"/>
          <p:cNvSpPr/>
          <p:nvPr/>
        </p:nvSpPr>
        <p:spPr>
          <a:xfrm>
            <a:off x="7189176" y="3993308"/>
            <a:ext cx="1730620" cy="151903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35218" y="23464"/>
                </a:lnTo>
                <a:lnTo>
                  <a:pt x="-62550" y="-18334"/>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err="1">
                <a:solidFill>
                  <a:schemeClr val="dk1"/>
                </a:solidFill>
                <a:latin typeface="Malgun Gothic"/>
                <a:ea typeface="Malgun Gothic"/>
                <a:cs typeface="Malgun Gothic"/>
                <a:sym typeface="Malgun Gothic"/>
              </a:rPr>
              <a:t>나노로봇의</a:t>
            </a:r>
            <a:r>
              <a:rPr lang="ko-KR" sz="800" dirty="0">
                <a:solidFill>
                  <a:schemeClr val="dk1"/>
                </a:solidFill>
                <a:latin typeface="Malgun Gothic"/>
                <a:ea typeface="Malgun Gothic"/>
                <a:cs typeface="Malgun Gothic"/>
                <a:sym typeface="Malgun Gothic"/>
              </a:rPr>
              <a:t> 개발로 바이러스를 </a:t>
            </a:r>
            <a:r>
              <a:rPr lang="ko-KR" sz="800" dirty="0" err="1">
                <a:solidFill>
                  <a:schemeClr val="dk1"/>
                </a:solidFill>
                <a:latin typeface="Malgun Gothic"/>
                <a:ea typeface="Malgun Gothic"/>
                <a:cs typeface="Malgun Gothic"/>
                <a:sym typeface="Malgun Gothic"/>
              </a:rPr>
              <a:t>직접처치하는</a:t>
            </a:r>
            <a:r>
              <a:rPr lang="ko-KR" sz="800" dirty="0">
                <a:solidFill>
                  <a:schemeClr val="dk1"/>
                </a:solidFill>
                <a:latin typeface="Malgun Gothic"/>
                <a:ea typeface="Malgun Gothic"/>
                <a:cs typeface="Malgun Gothic"/>
                <a:sym typeface="Malgun Gothic"/>
              </a:rPr>
              <a:t> 기술개발. 질병으로부터 해방</a:t>
            </a:r>
            <a:endParaRPr sz="800" dirty="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대부분의 사람들은 유행처럼 대체의학으로 50%이상 개조된 몸을 가진다.</a:t>
            </a:r>
            <a:endParaRPr dirty="0"/>
          </a:p>
          <a:p>
            <a:pPr marL="171450" marR="0" lvl="0" indent="-171450" algn="l" rtl="0">
              <a:spcBef>
                <a:spcPts val="0"/>
              </a:spcBef>
              <a:spcAft>
                <a:spcPts val="0"/>
              </a:spcAft>
              <a:buClr>
                <a:schemeClr val="dk1"/>
              </a:buClr>
              <a:buSzPts val="800"/>
              <a:buFont typeface="Malgun Gothic"/>
              <a:buChar char="-"/>
            </a:pPr>
            <a:r>
              <a:rPr lang="ko-KR" sz="800" dirty="0" smtClean="0">
                <a:solidFill>
                  <a:schemeClr val="dk1"/>
                </a:solidFill>
                <a:latin typeface="Malgun Gothic"/>
                <a:ea typeface="Malgun Gothic"/>
                <a:cs typeface="Malgun Gothic"/>
                <a:sym typeface="Malgun Gothic"/>
              </a:rPr>
              <a:t>에너지중심의 </a:t>
            </a:r>
            <a:r>
              <a:rPr lang="ko-KR" sz="800" dirty="0">
                <a:solidFill>
                  <a:schemeClr val="dk1"/>
                </a:solidFill>
                <a:latin typeface="Malgun Gothic"/>
                <a:ea typeface="Malgun Gothic"/>
                <a:cs typeface="Malgun Gothic"/>
                <a:sym typeface="Malgun Gothic"/>
              </a:rPr>
              <a:t>세계로 인해 에너지 약탈과 로봇에 반기를 든 세력이 생성</a:t>
            </a:r>
            <a:endParaRPr dirty="0"/>
          </a:p>
        </p:txBody>
      </p:sp>
      <p:sp>
        <p:nvSpPr>
          <p:cNvPr id="286" name="Google Shape;286;p28"/>
          <p:cNvSpPr/>
          <p:nvPr/>
        </p:nvSpPr>
        <p:spPr>
          <a:xfrm>
            <a:off x="9208770" y="1826197"/>
            <a:ext cx="1931084" cy="118226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45918" y="129052"/>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에너지와 자원고갈로 인해  </a:t>
            </a:r>
            <a:endParaRPr sz="8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800" dirty="0">
                <a:solidFill>
                  <a:schemeClr val="dk1"/>
                </a:solidFill>
                <a:latin typeface="Malgun Gothic"/>
                <a:ea typeface="Malgun Gothic"/>
                <a:cs typeface="Malgun Gothic"/>
                <a:sym typeface="Malgun Gothic"/>
              </a:rPr>
              <a:t> 전세계가 체제가 붕괴되고 기술과 로봇을 숭배하는 단체와 인간성을 유지하며 로봇을 반대하는 세력으로 나누어져 에너지를 </a:t>
            </a:r>
            <a:r>
              <a:rPr lang="ko-KR" sz="800" dirty="0" err="1" smtClean="0">
                <a:solidFill>
                  <a:schemeClr val="dk1"/>
                </a:solidFill>
                <a:latin typeface="Malgun Gothic"/>
                <a:ea typeface="Malgun Gothic"/>
                <a:cs typeface="Malgun Gothic"/>
                <a:sym typeface="Malgun Gothic"/>
              </a:rPr>
              <a:t>쟁탈중이</a:t>
            </a:r>
            <a:r>
              <a:rPr lang="ko-KR" altLang="en-US" sz="800" dirty="0" err="1" smtClean="0">
                <a:solidFill>
                  <a:schemeClr val="dk1"/>
                </a:solidFill>
                <a:latin typeface="Malgun Gothic"/>
                <a:ea typeface="Malgun Gothic"/>
                <a:cs typeface="Malgun Gothic"/>
                <a:sym typeface="Malgun Gothic"/>
              </a:rPr>
              <a:t>다</a:t>
            </a:r>
            <a:r>
              <a:rPr lang="en-US" altLang="ko-KR" sz="800" dirty="0" smtClean="0">
                <a:solidFill>
                  <a:schemeClr val="dk1"/>
                </a:solidFill>
                <a:latin typeface="Malgun Gothic"/>
                <a:ea typeface="Malgun Gothic"/>
                <a:cs typeface="Malgun Gothic"/>
                <a:sym typeface="Malgun Gothic"/>
              </a:rPr>
              <a:t>.</a:t>
            </a:r>
          </a:p>
          <a:p>
            <a:pPr marL="0" marR="0" lvl="0" indent="0" algn="l" rtl="0">
              <a:spcBef>
                <a:spcPts val="0"/>
              </a:spcBef>
              <a:spcAft>
                <a:spcPts val="0"/>
              </a:spcAft>
              <a:buNone/>
            </a:pPr>
            <a:r>
              <a:rPr lang="en-US" altLang="ko-KR" sz="800" dirty="0" smtClean="0">
                <a:solidFill>
                  <a:schemeClr val="dk1"/>
                </a:solidFill>
                <a:latin typeface="Malgun Gothic"/>
                <a:ea typeface="Malgun Gothic"/>
                <a:cs typeface="Malgun Gothic"/>
                <a:sym typeface="Malgun Gothic"/>
              </a:rPr>
              <a:t>- </a:t>
            </a:r>
            <a:r>
              <a:rPr lang="ko-KR" sz="800" dirty="0" smtClean="0">
                <a:solidFill>
                  <a:schemeClr val="dk1"/>
                </a:solidFill>
                <a:latin typeface="Malgun Gothic"/>
                <a:ea typeface="Malgun Gothic"/>
                <a:cs typeface="Malgun Gothic"/>
                <a:sym typeface="Malgun Gothic"/>
              </a:rPr>
              <a:t>무한에너지 </a:t>
            </a:r>
            <a:r>
              <a:rPr lang="ko-KR" sz="800" dirty="0">
                <a:solidFill>
                  <a:schemeClr val="dk1"/>
                </a:solidFill>
                <a:latin typeface="Malgun Gothic"/>
                <a:ea typeface="Malgun Gothic"/>
                <a:cs typeface="Malgun Gothic"/>
                <a:sym typeface="Malgun Gothic"/>
              </a:rPr>
              <a:t>사이버하트가 만들어지면서 새로운 국면에 접어든다</a:t>
            </a:r>
            <a:r>
              <a:rPr lang="ko-KR" sz="800" dirty="0" smtClean="0">
                <a:solidFill>
                  <a:schemeClr val="dk1"/>
                </a:solidFill>
                <a:latin typeface="Malgun Gothic"/>
                <a:ea typeface="Malgun Gothic"/>
                <a:cs typeface="Malgun Gothic"/>
                <a:sym typeface="Malgun Gothic"/>
              </a:rPr>
              <a:t>.</a:t>
            </a:r>
            <a:endParaRPr sz="800" dirty="0">
              <a:solidFill>
                <a:schemeClr val="dk1"/>
              </a:solidFill>
              <a:latin typeface="Malgun Gothic"/>
              <a:ea typeface="Malgun Gothic"/>
              <a:cs typeface="Malgun Gothic"/>
              <a:sym typeface="Malgun Gothic"/>
            </a:endParaRPr>
          </a:p>
        </p:txBody>
      </p:sp>
      <p:sp>
        <p:nvSpPr>
          <p:cNvPr id="287" name="Google Shape;287;p28"/>
          <p:cNvSpPr/>
          <p:nvPr/>
        </p:nvSpPr>
        <p:spPr>
          <a:xfrm>
            <a:off x="9272015" y="3095972"/>
            <a:ext cx="750278" cy="750278"/>
          </a:xfrm>
          <a:prstGeom prst="ellipse">
            <a:avLst/>
          </a:prstGeom>
          <a:solidFill>
            <a:srgbClr val="92D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3200" b="1">
                <a:solidFill>
                  <a:schemeClr val="lt1"/>
                </a:solidFill>
                <a:latin typeface="Malgun Gothic"/>
                <a:ea typeface="Malgun Gothic"/>
                <a:cs typeface="Malgun Gothic"/>
                <a:sym typeface="Malgun Gothic"/>
              </a:rPr>
              <a:t>G</a:t>
            </a:r>
            <a:endParaRPr sz="1800" b="1">
              <a:solidFill>
                <a:schemeClr val="lt1"/>
              </a:solidFill>
              <a:latin typeface="Malgun Gothic"/>
              <a:ea typeface="Malgun Gothic"/>
              <a:cs typeface="Malgun Gothic"/>
              <a:sym typeface="Malgun Gothic"/>
            </a:endParaRPr>
          </a:p>
        </p:txBody>
      </p:sp>
      <p:sp>
        <p:nvSpPr>
          <p:cNvPr id="288" name="Google Shape;288;p28"/>
          <p:cNvSpPr/>
          <p:nvPr/>
        </p:nvSpPr>
        <p:spPr>
          <a:xfrm>
            <a:off x="5378327" y="1987101"/>
            <a:ext cx="2261822" cy="104487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42733" y="130242"/>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슈퍼 바이러스로 인해 전세계 인구의 절반이 사망</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바이러스에 취약한 인간의 몸을 완전히 기계로 전환시키는 프로젝트진행</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주인공의 부모님이 바이러스로 인해 사망</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주인공은 바이러스로 인해 한쪽폐와 왼쪽눈, 오론손 기능을 잃는다.</a:t>
            </a:r>
            <a:endParaRPr sz="800">
              <a:solidFill>
                <a:schemeClr val="dk1"/>
              </a:solidFill>
              <a:latin typeface="Malgun Gothic"/>
              <a:ea typeface="Malgun Gothic"/>
              <a:cs typeface="Malgun Gothic"/>
              <a:sym typeface="Malgun Gothic"/>
            </a:endParaRPr>
          </a:p>
        </p:txBody>
      </p:sp>
      <p:sp>
        <p:nvSpPr>
          <p:cNvPr id="289" name="Google Shape;289;p28"/>
          <p:cNvSpPr/>
          <p:nvPr/>
        </p:nvSpPr>
        <p:spPr>
          <a:xfrm>
            <a:off x="8058149" y="3084767"/>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2090</a:t>
            </a:r>
            <a:endParaRPr sz="1800">
              <a:solidFill>
                <a:schemeClr val="lt1"/>
              </a:solidFill>
              <a:latin typeface="Malgun Gothic"/>
              <a:ea typeface="Malgun Gothic"/>
              <a:cs typeface="Malgun Gothic"/>
              <a:sym typeface="Malgun Gothic"/>
            </a:endParaRPr>
          </a:p>
        </p:txBody>
      </p:sp>
      <p:sp>
        <p:nvSpPr>
          <p:cNvPr id="290" name="Google Shape;290;p28"/>
          <p:cNvSpPr/>
          <p:nvPr/>
        </p:nvSpPr>
        <p:spPr>
          <a:xfrm>
            <a:off x="10357339" y="4111027"/>
            <a:ext cx="1565031" cy="118226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39559" y="22453"/>
                </a:lnTo>
                <a:lnTo>
                  <a:pt x="-59365" y="-27778"/>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사이버하트를 장착한 완전한 </a:t>
            </a:r>
            <a:r>
              <a:rPr lang="ko-KR" sz="800" dirty="0" err="1">
                <a:solidFill>
                  <a:schemeClr val="dk1"/>
                </a:solidFill>
                <a:latin typeface="Malgun Gothic"/>
                <a:ea typeface="Malgun Gothic"/>
                <a:cs typeface="Malgun Gothic"/>
                <a:sym typeface="Malgun Gothic"/>
              </a:rPr>
              <a:t>휴먼로이드의</a:t>
            </a:r>
            <a:r>
              <a:rPr lang="ko-KR" sz="800" dirty="0">
                <a:solidFill>
                  <a:schemeClr val="dk1"/>
                </a:solidFill>
                <a:latin typeface="Malgun Gothic"/>
                <a:ea typeface="Malgun Gothic"/>
                <a:cs typeface="Malgun Gothic"/>
                <a:sym typeface="Malgun Gothic"/>
              </a:rPr>
              <a:t> 완성을 앞두고 사이버하트를 </a:t>
            </a:r>
            <a:r>
              <a:rPr lang="ko-KR" sz="800" dirty="0" err="1">
                <a:solidFill>
                  <a:schemeClr val="dk1"/>
                </a:solidFill>
                <a:latin typeface="Malgun Gothic"/>
                <a:ea typeface="Malgun Gothic"/>
                <a:cs typeface="Malgun Gothic"/>
                <a:sym typeface="Malgun Gothic"/>
              </a:rPr>
              <a:t>도난당한</a:t>
            </a:r>
            <a:r>
              <a:rPr lang="ko-KR" sz="800" dirty="0">
                <a:solidFill>
                  <a:schemeClr val="dk1"/>
                </a:solidFill>
                <a:latin typeface="Malgun Gothic"/>
                <a:ea typeface="Malgun Gothic"/>
                <a:cs typeface="Malgun Gothic"/>
                <a:sym typeface="Malgun Gothic"/>
              </a:rPr>
              <a:t> 주인공은 사이버하트를 </a:t>
            </a:r>
            <a:r>
              <a:rPr lang="ko-KR" sz="800" dirty="0" err="1">
                <a:solidFill>
                  <a:schemeClr val="dk1"/>
                </a:solidFill>
                <a:latin typeface="Malgun Gothic"/>
                <a:ea typeface="Malgun Gothic"/>
                <a:cs typeface="Malgun Gothic"/>
                <a:sym typeface="Malgun Gothic"/>
              </a:rPr>
              <a:t>찾기위해</a:t>
            </a:r>
            <a:r>
              <a:rPr lang="ko-KR" sz="800" dirty="0">
                <a:solidFill>
                  <a:schemeClr val="dk1"/>
                </a:solidFill>
                <a:latin typeface="Malgun Gothic"/>
                <a:ea typeface="Malgun Gothic"/>
                <a:cs typeface="Malgun Gothic"/>
                <a:sym typeface="Malgun Gothic"/>
              </a:rPr>
              <a:t> 스스로를 개조하고 사이버하트를 찾으러 </a:t>
            </a:r>
            <a:r>
              <a:rPr lang="ko-KR" sz="800" dirty="0" err="1">
                <a:solidFill>
                  <a:schemeClr val="dk1"/>
                </a:solidFill>
                <a:latin typeface="Malgun Gothic"/>
                <a:ea typeface="Malgun Gothic"/>
                <a:cs typeface="Malgun Gothic"/>
                <a:sym typeface="Malgun Gothic"/>
              </a:rPr>
              <a:t>반로봇단체를</a:t>
            </a:r>
            <a:r>
              <a:rPr lang="ko-KR" sz="800" dirty="0">
                <a:solidFill>
                  <a:schemeClr val="dk1"/>
                </a:solidFill>
                <a:latin typeface="Malgun Gothic"/>
                <a:ea typeface="Malgun Gothic"/>
                <a:cs typeface="Malgun Gothic"/>
                <a:sym typeface="Malgun Gothic"/>
              </a:rPr>
              <a:t> 소탕하는 모험을 한다.</a:t>
            </a:r>
            <a:endParaRPr sz="800" dirty="0">
              <a:solidFill>
                <a:schemeClr val="dk1"/>
              </a:solidFill>
              <a:latin typeface="Malgun Gothic"/>
              <a:ea typeface="Malgun Gothic"/>
              <a:cs typeface="Malgun Gothic"/>
              <a:sym typeface="Malgun Gothic"/>
            </a:endParaRPr>
          </a:p>
        </p:txBody>
      </p:sp>
      <p:sp>
        <p:nvSpPr>
          <p:cNvPr id="291" name="Google Shape;291;p28"/>
          <p:cNvSpPr/>
          <p:nvPr/>
        </p:nvSpPr>
        <p:spPr>
          <a:xfrm>
            <a:off x="10343036" y="3203041"/>
            <a:ext cx="495652" cy="495652"/>
          </a:xfrm>
          <a:prstGeom prst="ellipse">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3200" b="1">
                <a:solidFill>
                  <a:schemeClr val="lt1"/>
                </a:solidFill>
                <a:latin typeface="Malgun Gothic"/>
                <a:ea typeface="Malgun Gothic"/>
                <a:cs typeface="Malgun Gothic"/>
                <a:sym typeface="Malgun Gothic"/>
              </a:rPr>
              <a:t>S</a:t>
            </a:r>
            <a:endParaRPr sz="1800" b="1">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시놉시스(세계관)</a:t>
            </a:r>
            <a:endParaRPr/>
          </a:p>
        </p:txBody>
      </p:sp>
      <p:sp>
        <p:nvSpPr>
          <p:cNvPr id="297" name="Google Shape;29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rgbClr val="000000"/>
              </a:buClr>
              <a:buSzPts val="1800"/>
              <a:buChar char="•"/>
            </a:pPr>
            <a:r>
              <a:rPr lang="ko-KR" sz="1800" b="0">
                <a:solidFill>
                  <a:srgbClr val="000000"/>
                </a:solidFill>
              </a:rPr>
              <a:t>서기 2105년 기계화된 문명의 사이버테크놀로지의 시대이다.</a:t>
            </a:r>
            <a:endParaRPr>
              <a:solidFill>
                <a:srgbClr val="000000"/>
              </a:solidFill>
            </a:endParaRPr>
          </a:p>
          <a:p>
            <a:pPr marL="228600" lvl="0" indent="-228600" algn="l" rtl="0">
              <a:lnSpc>
                <a:spcPct val="100000"/>
              </a:lnSpc>
              <a:spcBef>
                <a:spcPts val="1000"/>
              </a:spcBef>
              <a:spcAft>
                <a:spcPts val="0"/>
              </a:spcAft>
              <a:buClr>
                <a:srgbClr val="000000"/>
              </a:buClr>
              <a:buSzPts val="1800"/>
              <a:buChar char="•"/>
            </a:pPr>
            <a:r>
              <a:rPr lang="ko-KR" sz="1800" b="0">
                <a:solidFill>
                  <a:srgbClr val="000000"/>
                </a:solidFill>
              </a:rPr>
              <a:t>완전한 네트워크의 시대이며 전기에너지의 생산을 위해 대규모 에너지공장과 부품생산지대가 덮혀 있다. 자연을 파괴해서 현실세계는 어둠고 공해로 인한 스모그가 온세상을 뒤덮고 있다. 과거의 모든 아름다운 것들은 가상세계에서 재현되어있다. 대부분이 자동화 되어있어 주 소비자는 인간과 기계화 인간들이며 완전한 휴머노이드는 존재하지 않는다.</a:t>
            </a:r>
            <a:endParaRPr>
              <a:solidFill>
                <a:srgbClr val="000000"/>
              </a:solidFill>
            </a:endParaRPr>
          </a:p>
          <a:p>
            <a:pPr marL="228600" lvl="0" indent="-228600" algn="l" rtl="0">
              <a:lnSpc>
                <a:spcPct val="100000"/>
              </a:lnSpc>
              <a:spcBef>
                <a:spcPts val="1000"/>
              </a:spcBef>
              <a:spcAft>
                <a:spcPts val="0"/>
              </a:spcAft>
              <a:buClr>
                <a:srgbClr val="000000"/>
              </a:buClr>
              <a:buSzPts val="1800"/>
              <a:buChar char="•"/>
            </a:pPr>
            <a:r>
              <a:rPr lang="ko-KR" sz="1800" b="0">
                <a:solidFill>
                  <a:srgbClr val="000000"/>
                </a:solidFill>
              </a:rPr>
              <a:t>과학기술의 발전이 많이 진행된 미래세계, 하지만 완전한 안드로이드는 완성되기 전 시대 이다. 많은 인공 장기 및 대체품을 자연스럽게 사용하지만 핵심 부분인 뇌와 심장과 번식기능은 완성할 수 없었다. 많은 부분이 인간을 대신해서 로봇으로 대체되어 편리한 삶을 살고 있지만 인구수는 급격히 줄어들어 종족보전의 위기가 느껴지는 시대이다. 과학은 계속 발달되었지만 기계와 자동화의 증가로 인해 인간의외형은 약해져 가고 대체된 기계장비들은 에너지를 소모하는 형태이다. 오래 살기위해서는 더 많은 에너지가 필요하게 되고 자원은 급속히 고갈된다. 무한 에너지 연구에 갈망은 더욱 커지지만 유한한 에너지를 사용하는 로봇과 공장들은 하나둘씩 에너지 부족으로 정지하거나 점점 약해져 간다. 에너지를 둘러싼 각국의 쟁탈전은 급기야 2개의 세력으로 나누어진다. 기술과 로봇의 힘을 맹신하는 집단과 인간의 감정과 자연으로의 회귀를 꿈꾸는집단으로 분리되고 생존을 위한 대결이 이어지고 있다.</a:t>
            </a:r>
            <a:endParaRPr>
              <a:solidFill>
                <a:srgbClr val="000000"/>
              </a:solidFill>
            </a:endParaRPr>
          </a:p>
        </p:txBody>
      </p:sp>
      <p:sp>
        <p:nvSpPr>
          <p:cNvPr id="298" name="Google Shape;29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99" name="Google Shape;29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00" name="Google Shape;30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 (배경설정)</a:t>
            </a:r>
            <a:endParaRPr/>
          </a:p>
        </p:txBody>
      </p:sp>
      <p:sp>
        <p:nvSpPr>
          <p:cNvPr id="306" name="Google Shape;306;p30"/>
          <p:cNvSpPr txBox="1">
            <a:spLocks noGrp="1"/>
          </p:cNvSpPr>
          <p:nvPr>
            <p:ph type="body" idx="1"/>
          </p:nvPr>
        </p:nvSpPr>
        <p:spPr>
          <a:xfrm>
            <a:off x="9069083" y="1825625"/>
            <a:ext cx="303845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0000"/>
              </a:buClr>
              <a:buSzPts val="2400"/>
              <a:buChar char="•"/>
            </a:pPr>
            <a:r>
              <a:rPr lang="ko-KR" sz="2400" b="0">
                <a:solidFill>
                  <a:srgbClr val="000000"/>
                </a:solidFill>
              </a:rPr>
              <a:t>서기 2105년 미래,</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도시와 도시주변</a:t>
            </a:r>
            <a:endParaRPr sz="2400" b="0">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어둠고 공해로 인한 스모그가 세상을 뒤덮고 있다.</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자동화로 인해 무분별한 확장이 진행됨.</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자연파괴가 심각함</a:t>
            </a:r>
            <a:endParaRPr sz="2400" b="0">
              <a:solidFill>
                <a:srgbClr val="000000"/>
              </a:solidFill>
            </a:endParaRPr>
          </a:p>
        </p:txBody>
      </p:sp>
      <p:sp>
        <p:nvSpPr>
          <p:cNvPr id="307" name="Google Shape;30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08" name="Google Shape;30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09" name="Google Shape;30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17</a:t>
            </a:fld>
            <a:endParaRPr/>
          </a:p>
        </p:txBody>
      </p:sp>
      <p:pic>
        <p:nvPicPr>
          <p:cNvPr id="310" name="Google Shape;310;p30"/>
          <p:cNvPicPr preferRelativeResize="0"/>
          <p:nvPr/>
        </p:nvPicPr>
        <p:blipFill rotWithShape="1">
          <a:blip r:embed="rId3">
            <a:alphaModFix/>
          </a:blip>
          <a:srcRect/>
          <a:stretch/>
        </p:blipFill>
        <p:spPr>
          <a:xfrm>
            <a:off x="2404013" y="1851322"/>
            <a:ext cx="6571877" cy="3764032"/>
          </a:xfrm>
          <a:prstGeom prst="rect">
            <a:avLst/>
          </a:prstGeom>
          <a:noFill/>
          <a:ln>
            <a:noFill/>
          </a:ln>
        </p:spPr>
      </p:pic>
      <p:pic>
        <p:nvPicPr>
          <p:cNvPr id="311" name="Google Shape;311;p30" descr="#meme #bruh #app"/>
          <p:cNvPicPr preferRelativeResize="0"/>
          <p:nvPr/>
        </p:nvPicPr>
        <p:blipFill rotWithShape="1">
          <a:blip r:embed="rId4">
            <a:alphaModFix/>
          </a:blip>
          <a:srcRect/>
          <a:stretch/>
        </p:blipFill>
        <p:spPr>
          <a:xfrm>
            <a:off x="202270" y="1242646"/>
            <a:ext cx="2920648" cy="51816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시놉시스(Synopsis)</a:t>
            </a:r>
            <a:endParaRPr/>
          </a:p>
        </p:txBody>
      </p:sp>
      <p:sp>
        <p:nvSpPr>
          <p:cNvPr id="317" name="Google Shape;317;p31"/>
          <p:cNvSpPr txBox="1">
            <a:spLocks noGrp="1"/>
          </p:cNvSpPr>
          <p:nvPr>
            <p:ph type="body" idx="1"/>
          </p:nvPr>
        </p:nvSpPr>
        <p:spPr>
          <a:xfrm>
            <a:off x="855784" y="1825625"/>
            <a:ext cx="10498015"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rgbClr val="000000"/>
              </a:buClr>
              <a:buSzPts val="2000"/>
              <a:buChar char="•"/>
            </a:pPr>
            <a:r>
              <a:rPr lang="ko-KR" sz="2000" b="0">
                <a:solidFill>
                  <a:srgbClr val="000000"/>
                </a:solidFill>
              </a:rPr>
              <a:t>주제 : 인간의 육체와 정신을 대체하는 로봇세상은 인간에게 어떤 미래를 가져다 줄까?</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목표 : 무한에너지 사이버하트는 인간의 영혼을 재료로 만든 초월적과학의 산물 이다. 사이버하트를 장착한 완전한 휴머노이드를 완성하기 위한 주인공의 모험을 다룬다.</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메인플롯 : cyber heart를 도난 당한 후 자신의 몸을 전투형으로 개조한 주인공(크리스틴)이 어시스턴트 지능(알프)의 도움으로 BH 단체의 본부를 찾아냈다. 무사히 잠입한 크리스틴은 사이보그와 공격로봇을 따돌리고 총지휘자 이바노프의 연구동에 도착해서 마지막 전투를 벌인다.</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Cyber Heart 는 무한의동력을 가능하게 하는 에너지원이다. 최종적으로 크리스틴에 의해 완성되었으나 그 원리와 제작방법은 베일에 쌓여있다. 제작자인 크리스틴도 우연에 의해 완성되어 동일한 상황을 재현하지 못하고 있다. 크리스틴이 사이버하트를 찾으려고 하는 이유는 사이버하트의 원동력을 감춰야할 이유가 있어서 이다. 무사히 사이버 하트를 회수하고 사이버하트를 이용해 스스로가 완전한 휴머로이드가 되는것이 목표이다.</a:t>
            </a:r>
            <a:endParaRPr sz="2000" b="0">
              <a:solidFill>
                <a:srgbClr val="000000"/>
              </a:solidFill>
            </a:endParaRPr>
          </a:p>
        </p:txBody>
      </p:sp>
      <p:sp>
        <p:nvSpPr>
          <p:cNvPr id="318" name="Google Shape;31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19" name="Google Shape;31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20" name="Google Shape;32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캐릭터 컨셉(character)</a:t>
            </a:r>
            <a:endParaRPr/>
          </a:p>
        </p:txBody>
      </p:sp>
      <p:sp>
        <p:nvSpPr>
          <p:cNvPr id="326" name="Google Shape;326;p32"/>
          <p:cNvSpPr txBox="1">
            <a:spLocks noGrp="1"/>
          </p:cNvSpPr>
          <p:nvPr>
            <p:ph type="body" idx="1"/>
          </p:nvPr>
        </p:nvSpPr>
        <p:spPr>
          <a:xfrm>
            <a:off x="8153400" y="1225958"/>
            <a:ext cx="3558766" cy="549551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ko-KR" sz="1800" dirty="0"/>
              <a:t>Player character</a:t>
            </a:r>
            <a:endParaRPr dirty="0"/>
          </a:p>
          <a:p>
            <a:pPr marL="228600" lvl="0" indent="-228600" algn="l" rtl="0">
              <a:lnSpc>
                <a:spcPct val="90000"/>
              </a:lnSpc>
              <a:spcBef>
                <a:spcPts val="1000"/>
              </a:spcBef>
              <a:spcAft>
                <a:spcPts val="0"/>
              </a:spcAft>
              <a:buClr>
                <a:schemeClr val="dk1"/>
              </a:buClr>
              <a:buSzPts val="1800"/>
              <a:buChar char="•"/>
            </a:pPr>
            <a:r>
              <a:rPr lang="ko-KR" sz="1800" dirty="0"/>
              <a:t>이름 : </a:t>
            </a:r>
            <a:r>
              <a:rPr lang="ko-KR" sz="1800" dirty="0" err="1"/>
              <a:t>크리스틴</a:t>
            </a:r>
            <a:endParaRPr sz="1800" dirty="0"/>
          </a:p>
          <a:p>
            <a:pPr marL="228600" lvl="0" indent="-228600" algn="l" rtl="0">
              <a:lnSpc>
                <a:spcPct val="90000"/>
              </a:lnSpc>
              <a:spcBef>
                <a:spcPts val="1000"/>
              </a:spcBef>
              <a:spcAft>
                <a:spcPts val="0"/>
              </a:spcAft>
              <a:buClr>
                <a:schemeClr val="dk1"/>
              </a:buClr>
              <a:buSzPts val="1800"/>
              <a:buChar char="•"/>
            </a:pPr>
            <a:r>
              <a:rPr lang="ko-KR" sz="1800" b="0" dirty="0"/>
              <a:t>여성 공학박사</a:t>
            </a:r>
            <a:endParaRPr sz="1800" b="0" dirty="0"/>
          </a:p>
          <a:p>
            <a:pPr marL="228600" lvl="0" indent="-228600" algn="l" rtl="0">
              <a:lnSpc>
                <a:spcPct val="90000"/>
              </a:lnSpc>
              <a:spcBef>
                <a:spcPts val="1000"/>
              </a:spcBef>
              <a:spcAft>
                <a:spcPts val="0"/>
              </a:spcAft>
              <a:buClr>
                <a:schemeClr val="dk1"/>
              </a:buClr>
              <a:buSzPts val="1800"/>
              <a:buChar char="•"/>
            </a:pPr>
            <a:r>
              <a:rPr lang="ko-KR" sz="1800" b="0" dirty="0"/>
              <a:t>자신의 몸 일부를 개조해서 강력한 전투력과 무기개조가 가능 해졌다.</a:t>
            </a:r>
            <a:endParaRPr b="0" dirty="0"/>
          </a:p>
          <a:p>
            <a:pPr marL="228600" lvl="0" indent="-228600" algn="l" rtl="0">
              <a:lnSpc>
                <a:spcPct val="90000"/>
              </a:lnSpc>
              <a:spcBef>
                <a:spcPts val="1000"/>
              </a:spcBef>
              <a:spcAft>
                <a:spcPts val="0"/>
              </a:spcAft>
              <a:buClr>
                <a:schemeClr val="dk1"/>
              </a:buClr>
              <a:buSzPts val="1800"/>
              <a:buChar char="•"/>
            </a:pPr>
            <a:r>
              <a:rPr lang="ko-KR" sz="1800" b="0" dirty="0"/>
              <a:t>기계를 잘 다룬다.</a:t>
            </a:r>
            <a:endParaRPr b="0" dirty="0"/>
          </a:p>
          <a:p>
            <a:pPr marL="228600" lvl="0" indent="-228600" algn="l" rtl="0">
              <a:lnSpc>
                <a:spcPct val="90000"/>
              </a:lnSpc>
              <a:spcBef>
                <a:spcPts val="1000"/>
              </a:spcBef>
              <a:spcAft>
                <a:spcPts val="0"/>
              </a:spcAft>
              <a:buClr>
                <a:schemeClr val="dk1"/>
              </a:buClr>
              <a:buSzPts val="1800"/>
              <a:buChar char="•"/>
            </a:pPr>
            <a:r>
              <a:rPr lang="ko-KR" sz="1800" b="0" dirty="0"/>
              <a:t>머리가 좋다.</a:t>
            </a:r>
            <a:endParaRPr b="0" dirty="0"/>
          </a:p>
          <a:p>
            <a:pPr marL="228600" lvl="0" indent="-228600" algn="l" rtl="0">
              <a:lnSpc>
                <a:spcPct val="90000"/>
              </a:lnSpc>
              <a:spcBef>
                <a:spcPts val="1000"/>
              </a:spcBef>
              <a:spcAft>
                <a:spcPts val="0"/>
              </a:spcAft>
              <a:buClr>
                <a:schemeClr val="dk1"/>
              </a:buClr>
              <a:buSzPts val="1800"/>
              <a:buChar char="•"/>
            </a:pPr>
            <a:r>
              <a:rPr lang="ko-KR" sz="1800" b="0" dirty="0"/>
              <a:t>뭔가 숨기고 있는 비밀이 있다. (병든 부모의 </a:t>
            </a:r>
            <a:r>
              <a:rPr lang="ko-KR" sz="1800" b="0" dirty="0" err="1"/>
              <a:t>소울에너지를</a:t>
            </a:r>
            <a:r>
              <a:rPr lang="ko-KR" sz="1800" b="0" dirty="0"/>
              <a:t> 추출해서 사이버하트를 만든다.)</a:t>
            </a:r>
            <a:endParaRPr b="0" dirty="0"/>
          </a:p>
          <a:p>
            <a:pPr marL="228600" lvl="0" indent="-228600" algn="l" rtl="0">
              <a:lnSpc>
                <a:spcPct val="90000"/>
              </a:lnSpc>
              <a:spcBef>
                <a:spcPts val="1000"/>
              </a:spcBef>
              <a:spcAft>
                <a:spcPts val="0"/>
              </a:spcAft>
              <a:buClr>
                <a:schemeClr val="dk1"/>
              </a:buClr>
              <a:buSzPts val="1800"/>
              <a:buChar char="•"/>
            </a:pPr>
            <a:r>
              <a:rPr lang="ko-KR" sz="1800" b="0" dirty="0"/>
              <a:t>냉철한 판단력</a:t>
            </a:r>
            <a:endParaRPr sz="1800" b="0" dirty="0"/>
          </a:p>
          <a:p>
            <a:pPr marL="228600" lvl="0" indent="-228600" algn="l" rtl="0">
              <a:lnSpc>
                <a:spcPct val="90000"/>
              </a:lnSpc>
              <a:spcBef>
                <a:spcPts val="1000"/>
              </a:spcBef>
              <a:spcAft>
                <a:spcPts val="0"/>
              </a:spcAft>
              <a:buClr>
                <a:schemeClr val="dk1"/>
              </a:buClr>
              <a:buSzPts val="1800"/>
              <a:buChar char="•"/>
            </a:pPr>
            <a:r>
              <a:rPr lang="ko-KR" sz="1800" b="0" dirty="0"/>
              <a:t>표정이 없다.</a:t>
            </a:r>
            <a:endParaRPr b="0" dirty="0"/>
          </a:p>
          <a:p>
            <a:pPr marL="228600" lvl="0" indent="-228600" algn="l" rtl="0">
              <a:lnSpc>
                <a:spcPct val="90000"/>
              </a:lnSpc>
              <a:spcBef>
                <a:spcPts val="1000"/>
              </a:spcBef>
              <a:spcAft>
                <a:spcPts val="0"/>
              </a:spcAft>
              <a:buClr>
                <a:schemeClr val="dk1"/>
              </a:buClr>
              <a:buSzPts val="1800"/>
              <a:buChar char="•"/>
            </a:pPr>
            <a:r>
              <a:rPr lang="ko-KR" sz="1800" b="0" dirty="0"/>
              <a:t>부모의 사랑을 </a:t>
            </a:r>
            <a:r>
              <a:rPr lang="ko-KR" sz="1800" b="0" dirty="0" err="1"/>
              <a:t>받아본적이</a:t>
            </a:r>
            <a:r>
              <a:rPr lang="ko-KR" sz="1800" b="0" dirty="0"/>
              <a:t> 없어 사랑과 감정에 대한 부정.</a:t>
            </a:r>
            <a:endParaRPr b="0" dirty="0"/>
          </a:p>
          <a:p>
            <a:pPr marL="228600" lvl="0" indent="-228600" algn="l" rtl="0">
              <a:lnSpc>
                <a:spcPct val="90000"/>
              </a:lnSpc>
              <a:spcBef>
                <a:spcPts val="1000"/>
              </a:spcBef>
              <a:spcAft>
                <a:spcPts val="0"/>
              </a:spcAft>
              <a:buClr>
                <a:schemeClr val="dk1"/>
              </a:buClr>
              <a:buSzPts val="1800"/>
              <a:buChar char="•"/>
            </a:pPr>
            <a:r>
              <a:rPr lang="ko-KR" sz="1800" b="0" dirty="0"/>
              <a:t>사회부적응자 (</a:t>
            </a:r>
            <a:r>
              <a:rPr lang="ko-KR" sz="1800" b="0" dirty="0" err="1"/>
              <a:t>소시오패스</a:t>
            </a:r>
            <a:r>
              <a:rPr lang="ko-KR" sz="1800" b="0" dirty="0"/>
              <a:t>)</a:t>
            </a:r>
            <a:endParaRPr sz="1800" b="0" dirty="0"/>
          </a:p>
        </p:txBody>
      </p:sp>
      <p:sp>
        <p:nvSpPr>
          <p:cNvPr id="327" name="Google Shape;32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28" name="Google Shape;32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29" name="Google Shape;32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19</a:t>
            </a:fld>
            <a:endParaRPr/>
          </a:p>
        </p:txBody>
      </p:sp>
      <p:pic>
        <p:nvPicPr>
          <p:cNvPr id="330" name="Google Shape;330;p32"/>
          <p:cNvPicPr preferRelativeResize="0"/>
          <p:nvPr/>
        </p:nvPicPr>
        <p:blipFill rotWithShape="1">
          <a:blip r:embed="rId3">
            <a:alphaModFix/>
          </a:blip>
          <a:srcRect/>
          <a:stretch/>
        </p:blipFill>
        <p:spPr>
          <a:xfrm>
            <a:off x="1217150" y="1354413"/>
            <a:ext cx="3679536" cy="2756780"/>
          </a:xfrm>
          <a:prstGeom prst="rect">
            <a:avLst/>
          </a:prstGeom>
          <a:noFill/>
          <a:ln>
            <a:noFill/>
          </a:ln>
        </p:spPr>
      </p:pic>
      <p:pic>
        <p:nvPicPr>
          <p:cNvPr id="331" name="Google Shape;331;p32"/>
          <p:cNvPicPr preferRelativeResize="0"/>
          <p:nvPr/>
        </p:nvPicPr>
        <p:blipFill rotWithShape="1">
          <a:blip r:embed="rId4">
            <a:alphaModFix/>
          </a:blip>
          <a:srcRect/>
          <a:stretch/>
        </p:blipFill>
        <p:spPr>
          <a:xfrm>
            <a:off x="0" y="3625445"/>
            <a:ext cx="1837853" cy="2756780"/>
          </a:xfrm>
          <a:prstGeom prst="rect">
            <a:avLst/>
          </a:prstGeom>
          <a:noFill/>
          <a:ln>
            <a:noFill/>
          </a:ln>
        </p:spPr>
      </p:pic>
      <p:pic>
        <p:nvPicPr>
          <p:cNvPr id="332" name="Google Shape;332;p32"/>
          <p:cNvPicPr preferRelativeResize="0"/>
          <p:nvPr/>
        </p:nvPicPr>
        <p:blipFill rotWithShape="1">
          <a:blip r:embed="rId5">
            <a:alphaModFix/>
          </a:blip>
          <a:srcRect/>
          <a:stretch/>
        </p:blipFill>
        <p:spPr>
          <a:xfrm>
            <a:off x="4896686" y="1378503"/>
            <a:ext cx="2924107" cy="2721446"/>
          </a:xfrm>
          <a:prstGeom prst="rect">
            <a:avLst/>
          </a:prstGeom>
          <a:noFill/>
          <a:ln>
            <a:noFill/>
          </a:ln>
        </p:spPr>
      </p:pic>
      <p:pic>
        <p:nvPicPr>
          <p:cNvPr id="333" name="Google Shape;333;p32"/>
          <p:cNvPicPr preferRelativeResize="0"/>
          <p:nvPr/>
        </p:nvPicPr>
        <p:blipFill rotWithShape="1">
          <a:blip r:embed="rId6">
            <a:alphaModFix/>
          </a:blip>
          <a:srcRect/>
          <a:stretch/>
        </p:blipFill>
        <p:spPr>
          <a:xfrm>
            <a:off x="930837" y="4099948"/>
            <a:ext cx="1553890" cy="2282277"/>
          </a:xfrm>
          <a:prstGeom prst="rect">
            <a:avLst/>
          </a:prstGeom>
          <a:noFill/>
          <a:ln>
            <a:noFill/>
          </a:ln>
        </p:spPr>
      </p:pic>
      <p:pic>
        <p:nvPicPr>
          <p:cNvPr id="334" name="Google Shape;334;p32"/>
          <p:cNvPicPr preferRelativeResize="0"/>
          <p:nvPr/>
        </p:nvPicPr>
        <p:blipFill rotWithShape="1">
          <a:blip r:embed="rId7">
            <a:alphaModFix/>
          </a:blip>
          <a:srcRect/>
          <a:stretch/>
        </p:blipFill>
        <p:spPr>
          <a:xfrm>
            <a:off x="2577363" y="4099949"/>
            <a:ext cx="1795497" cy="2282276"/>
          </a:xfrm>
          <a:prstGeom prst="rect">
            <a:avLst/>
          </a:prstGeom>
          <a:noFill/>
          <a:ln>
            <a:noFill/>
          </a:ln>
        </p:spPr>
      </p:pic>
      <p:pic>
        <p:nvPicPr>
          <p:cNvPr id="335" name="Google Shape;335;p32"/>
          <p:cNvPicPr preferRelativeResize="0"/>
          <p:nvPr/>
        </p:nvPicPr>
        <p:blipFill rotWithShape="1">
          <a:blip r:embed="rId8">
            <a:alphaModFix/>
          </a:blip>
          <a:srcRect l="26527" r="23241"/>
          <a:stretch/>
        </p:blipFill>
        <p:spPr>
          <a:xfrm>
            <a:off x="4434608" y="4122437"/>
            <a:ext cx="1706930" cy="2259788"/>
          </a:xfrm>
          <a:prstGeom prst="rect">
            <a:avLst/>
          </a:prstGeom>
          <a:noFill/>
          <a:ln>
            <a:noFill/>
          </a:ln>
        </p:spPr>
      </p:pic>
      <p:pic>
        <p:nvPicPr>
          <p:cNvPr id="336" name="Google Shape;336;p32" descr="Laden with equipment: In one shot Emily had a great deal of alien-blasting equipment attached to her back"/>
          <p:cNvPicPr preferRelativeResize="0"/>
          <p:nvPr/>
        </p:nvPicPr>
        <p:blipFill rotWithShape="1">
          <a:blip r:embed="rId9">
            <a:alphaModFix/>
          </a:blip>
          <a:srcRect/>
          <a:stretch/>
        </p:blipFill>
        <p:spPr>
          <a:xfrm>
            <a:off x="6203285" y="4122437"/>
            <a:ext cx="1623724" cy="2233913"/>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History</a:t>
            </a:r>
            <a:endParaRPr/>
          </a:p>
        </p:txBody>
      </p:sp>
      <p:graphicFrame>
        <p:nvGraphicFramePr>
          <p:cNvPr id="108" name="Google Shape;108;p15"/>
          <p:cNvGraphicFramePr/>
          <p:nvPr/>
        </p:nvGraphicFramePr>
        <p:xfrm>
          <a:off x="838200" y="1825625"/>
          <a:ext cx="10515600" cy="1854250"/>
        </p:xfrm>
        <a:graphic>
          <a:graphicData uri="http://schemas.openxmlformats.org/drawingml/2006/table">
            <a:tbl>
              <a:tblPr firstRow="1" bandRow="1">
                <a:noFill/>
                <a:tableStyleId>{DB75D939-B4A0-471E-BD42-E793A839EED7}</a:tableStyleId>
              </a:tblPr>
              <a:tblGrid>
                <a:gridCol w="2014725"/>
                <a:gridCol w="4995675"/>
                <a:gridCol w="3505200"/>
              </a:tblGrid>
              <a:tr h="370850">
                <a:tc>
                  <a:txBody>
                    <a:bodyPr/>
                    <a:lstStyle/>
                    <a:p>
                      <a:pPr marL="0" marR="0" lvl="0" indent="0" algn="l" rtl="0">
                        <a:spcBef>
                          <a:spcPts val="0"/>
                        </a:spcBef>
                        <a:spcAft>
                          <a:spcPts val="0"/>
                        </a:spcAft>
                        <a:buNone/>
                      </a:pPr>
                      <a:r>
                        <a:rPr lang="ko-KR" sz="1800" u="none" strike="noStrike" cap="none"/>
                        <a:t>Date</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update</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author</a:t>
                      </a:r>
                      <a:endParaRPr sz="1800" u="none" strike="noStrike" cap="none"/>
                    </a:p>
                  </a:txBody>
                  <a:tcPr marL="91450" marR="91450" marT="45725" marB="45725"/>
                </a:tc>
              </a:tr>
              <a:tr h="370850">
                <a:tc>
                  <a:txBody>
                    <a:bodyPr/>
                    <a:lstStyle/>
                    <a:p>
                      <a:pPr marL="0" marR="0" lvl="0" indent="0" algn="l" rtl="0">
                        <a:spcBef>
                          <a:spcPts val="0"/>
                        </a:spcBef>
                        <a:spcAft>
                          <a:spcPts val="0"/>
                        </a:spcAft>
                        <a:buNone/>
                      </a:pPr>
                      <a:r>
                        <a:rPr lang="ko-KR" sz="1800" u="none" strike="noStrike" cap="none"/>
                        <a:t>2020.02.12</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a:t>초안</a:t>
                      </a:r>
                      <a:r>
                        <a:rPr lang="ko-KR" sz="1800" u="none" strike="noStrike" cap="none"/>
                        <a:t>문서작성</a:t>
                      </a:r>
                      <a:endParaRPr/>
                    </a:p>
                  </a:txBody>
                  <a:tcPr marL="91450" marR="91450" marT="45725" marB="45725"/>
                </a:tc>
                <a:tc>
                  <a:txBody>
                    <a:bodyPr/>
                    <a:lstStyle/>
                    <a:p>
                      <a:pPr marL="0" marR="0" lvl="0" indent="0" algn="l" rtl="0">
                        <a:spcBef>
                          <a:spcPts val="0"/>
                        </a:spcBef>
                        <a:spcAft>
                          <a:spcPts val="0"/>
                        </a:spcAft>
                        <a:buNone/>
                      </a:pPr>
                      <a:r>
                        <a:rPr lang="ko-KR" sz="1800" u="none" strike="noStrike" cap="none"/>
                        <a:t>이경호</a:t>
                      </a:r>
                      <a:endParaRPr/>
                    </a:p>
                  </a:txBody>
                  <a:tcPr marL="91450" marR="91450" marT="45725" marB="45725"/>
                </a:tc>
              </a:tr>
              <a:tr h="370850">
                <a:tc>
                  <a:txBody>
                    <a:bodyPr/>
                    <a:lstStyle/>
                    <a:p>
                      <a:pPr marL="0" marR="0" lvl="0" indent="0" algn="l" rtl="0">
                        <a:spcBef>
                          <a:spcPts val="0"/>
                        </a:spcBef>
                        <a:spcAft>
                          <a:spcPts val="0"/>
                        </a:spcAft>
                        <a:buNone/>
                      </a:pPr>
                      <a:r>
                        <a:rPr lang="ko-KR" sz="1800" u="none" strike="noStrike" cap="none"/>
                        <a:t>2020.02.14</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문서업데이트</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a:t>이경호</a:t>
                      </a:r>
                      <a:endParaRPr sz="1800" u="none" strike="noStrike" cap="none"/>
                    </a:p>
                  </a:txBody>
                  <a:tcPr marL="91450" marR="91450" marT="45725" marB="45725"/>
                </a:tc>
              </a:tr>
              <a:tr h="370850">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r>
              <a:tr h="370850">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r>
            </a:tbl>
          </a:graphicData>
        </a:graphic>
      </p:graphicFrame>
      <p:sp>
        <p:nvSpPr>
          <p:cNvPr id="109" name="Google Shape;10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10" name="Google Shape;110;p15"/>
          <p:cNvSpPr txBox="1">
            <a:spLocks noGrp="1"/>
          </p:cNvSpPr>
          <p:nvPr>
            <p:ph type="ftr" idx="11"/>
          </p:nvPr>
        </p:nvSpPr>
        <p:spPr>
          <a:xfrm>
            <a:off x="4038600" y="6368073"/>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dirty="0"/>
          </a:p>
        </p:txBody>
      </p:sp>
      <p:sp>
        <p:nvSpPr>
          <p:cNvPr id="111" name="Google Shape;11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캐릭터 디자인 컨셉</a:t>
            </a:r>
            <a:endParaRPr/>
          </a:p>
        </p:txBody>
      </p:sp>
      <p:sp>
        <p:nvSpPr>
          <p:cNvPr id="342" name="Google Shape;342;p33"/>
          <p:cNvSpPr txBox="1">
            <a:spLocks noGrp="1"/>
          </p:cNvSpPr>
          <p:nvPr>
            <p:ph type="body" idx="1"/>
          </p:nvPr>
        </p:nvSpPr>
        <p:spPr>
          <a:xfrm>
            <a:off x="8153400" y="1343168"/>
            <a:ext cx="3200400" cy="50133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ko-KR" sz="2000"/>
              <a:t>캐릭터의 특징이 잘 표현되는 등신대를 선택합니다.</a:t>
            </a:r>
            <a:endParaRPr/>
          </a:p>
          <a:p>
            <a:pPr marL="228600" lvl="0" indent="-228600" algn="l" rtl="0">
              <a:lnSpc>
                <a:spcPct val="90000"/>
              </a:lnSpc>
              <a:spcBef>
                <a:spcPts val="1000"/>
              </a:spcBef>
              <a:spcAft>
                <a:spcPts val="0"/>
              </a:spcAft>
              <a:buClr>
                <a:schemeClr val="dk1"/>
              </a:buClr>
              <a:buSzPts val="2000"/>
              <a:buChar char="•"/>
            </a:pPr>
            <a:r>
              <a:rPr lang="ko-KR" sz="2000"/>
              <a:t>3등신 정도 제안</a:t>
            </a:r>
            <a:endParaRPr sz="2000"/>
          </a:p>
          <a:p>
            <a:pPr marL="228600" lvl="0" indent="-101600" algn="l" rtl="0">
              <a:lnSpc>
                <a:spcPct val="90000"/>
              </a:lnSpc>
              <a:spcBef>
                <a:spcPts val="1000"/>
              </a:spcBef>
              <a:spcAft>
                <a:spcPts val="0"/>
              </a:spcAft>
              <a:buClr>
                <a:schemeClr val="dk1"/>
              </a:buClr>
              <a:buSzPts val="2000"/>
              <a:buNone/>
            </a:pPr>
            <a:endParaRPr sz="2000"/>
          </a:p>
        </p:txBody>
      </p:sp>
      <p:sp>
        <p:nvSpPr>
          <p:cNvPr id="343" name="Google Shape;343;p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44" name="Google Shape;344;p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45" name="Google Shape;345;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20</a:t>
            </a:fld>
            <a:endParaRPr/>
          </a:p>
        </p:txBody>
      </p:sp>
      <p:pic>
        <p:nvPicPr>
          <p:cNvPr id="346" name="Google Shape;346;p33" descr=" "/>
          <p:cNvPicPr preferRelativeResize="0"/>
          <p:nvPr/>
        </p:nvPicPr>
        <p:blipFill rotWithShape="1">
          <a:blip r:embed="rId3">
            <a:alphaModFix/>
          </a:blip>
          <a:srcRect/>
          <a:stretch/>
        </p:blipFill>
        <p:spPr>
          <a:xfrm>
            <a:off x="413482" y="1343170"/>
            <a:ext cx="2677845" cy="2677847"/>
          </a:xfrm>
          <a:prstGeom prst="rect">
            <a:avLst/>
          </a:prstGeom>
          <a:noFill/>
          <a:ln>
            <a:noFill/>
          </a:ln>
        </p:spPr>
      </p:pic>
      <p:pic>
        <p:nvPicPr>
          <p:cNvPr id="347" name="Google Shape;347;p33" descr="#animefight"/>
          <p:cNvPicPr preferRelativeResize="0"/>
          <p:nvPr/>
        </p:nvPicPr>
        <p:blipFill rotWithShape="1">
          <a:blip r:embed="rId4">
            <a:alphaModFix/>
          </a:blip>
          <a:srcRect/>
          <a:stretch/>
        </p:blipFill>
        <p:spPr>
          <a:xfrm>
            <a:off x="3260580" y="1343169"/>
            <a:ext cx="2624542" cy="2734663"/>
          </a:xfrm>
          <a:prstGeom prst="rect">
            <a:avLst/>
          </a:prstGeom>
          <a:noFill/>
          <a:ln>
            <a:noFill/>
          </a:ln>
        </p:spPr>
      </p:pic>
      <p:pic>
        <p:nvPicPr>
          <p:cNvPr id="348" name="Google Shape;348;p33" descr="https://i.pinimg.com/474x/25/a3/61/25a36101a3a952ec847437707ad58bcb--pixel-characters-pixel-art-game-character.jpg"/>
          <p:cNvPicPr preferRelativeResize="0"/>
          <p:nvPr/>
        </p:nvPicPr>
        <p:blipFill rotWithShape="1">
          <a:blip r:embed="rId5">
            <a:alphaModFix/>
          </a:blip>
          <a:srcRect/>
          <a:stretch/>
        </p:blipFill>
        <p:spPr>
          <a:xfrm>
            <a:off x="461929" y="4047517"/>
            <a:ext cx="2623673" cy="2308833"/>
          </a:xfrm>
          <a:prstGeom prst="rect">
            <a:avLst/>
          </a:prstGeom>
          <a:noFill/>
          <a:ln>
            <a:noFill/>
          </a:ln>
        </p:spPr>
      </p:pic>
      <p:sp>
        <p:nvSpPr>
          <p:cNvPr id="349" name="Google Shape;349;p33"/>
          <p:cNvSpPr/>
          <p:nvPr/>
        </p:nvSpPr>
        <p:spPr>
          <a:xfrm>
            <a:off x="4794738" y="2679599"/>
            <a:ext cx="656400" cy="13413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전투액션</a:t>
            </a:r>
            <a:endParaRPr/>
          </a:p>
        </p:txBody>
      </p:sp>
      <p:sp>
        <p:nvSpPr>
          <p:cNvPr id="355" name="Google Shape;355;p34"/>
          <p:cNvSpPr txBox="1">
            <a:spLocks noGrp="1"/>
          </p:cNvSpPr>
          <p:nvPr>
            <p:ph type="body" idx="1"/>
          </p:nvPr>
        </p:nvSpPr>
        <p:spPr>
          <a:xfrm>
            <a:off x="5900928" y="1304544"/>
            <a:ext cx="6083808" cy="4872419"/>
          </a:xfrm>
          <a:prstGeom prst="rect">
            <a:avLst/>
          </a:prstGeom>
          <a:noFill/>
          <a:ln>
            <a:noFill/>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Clr>
                <a:srgbClr val="000000"/>
              </a:buClr>
              <a:buSzPts val="1540"/>
              <a:buChar char="•"/>
            </a:pPr>
            <a:r>
              <a:rPr lang="ko-KR" sz="1540" dirty="0">
                <a:solidFill>
                  <a:srgbClr val="000000"/>
                </a:solidFill>
              </a:rPr>
              <a:t>장비를 조합해서 액션을 활성화 합니다.</a:t>
            </a:r>
            <a:endParaRPr dirty="0">
              <a:solidFill>
                <a:srgbClr val="000000"/>
              </a:solidFill>
            </a:endParaRPr>
          </a:p>
          <a:p>
            <a:pPr marL="0" lvl="0" indent="0" algn="l" rtl="0">
              <a:lnSpc>
                <a:spcPct val="140000"/>
              </a:lnSpc>
              <a:spcBef>
                <a:spcPts val="1000"/>
              </a:spcBef>
              <a:spcAft>
                <a:spcPts val="0"/>
              </a:spcAft>
              <a:buClr>
                <a:schemeClr val="dk1"/>
              </a:buClr>
              <a:buSzPts val="1540"/>
              <a:buNone/>
            </a:pPr>
            <a:r>
              <a:rPr lang="ko-KR" sz="1540" dirty="0">
                <a:solidFill>
                  <a:srgbClr val="000000"/>
                </a:solidFill>
              </a:rPr>
              <a:t>Ex)</a:t>
            </a:r>
            <a:endParaRPr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프라즈마건</a:t>
            </a:r>
            <a:r>
              <a:rPr lang="ko-KR" sz="1540" dirty="0">
                <a:solidFill>
                  <a:srgbClr val="000000"/>
                </a:solidFill>
              </a:rPr>
              <a:t> + </a:t>
            </a:r>
            <a:r>
              <a:rPr lang="ko-KR" sz="1540" dirty="0" err="1">
                <a:solidFill>
                  <a:srgbClr val="000000"/>
                </a:solidFill>
              </a:rPr>
              <a:t>워프프라즈마</a:t>
            </a:r>
            <a:r>
              <a:rPr lang="ko-KR" sz="1540" dirty="0">
                <a:solidFill>
                  <a:srgbClr val="000000"/>
                </a:solidFill>
              </a:rPr>
              <a:t>   = </a:t>
            </a:r>
            <a:r>
              <a:rPr lang="ko-KR" sz="1540" dirty="0" err="1">
                <a:solidFill>
                  <a:srgbClr val="000000"/>
                </a:solidFill>
              </a:rPr>
              <a:t>자리바꾸기</a:t>
            </a:r>
            <a:r>
              <a:rPr lang="ko-KR" sz="1540" dirty="0">
                <a:solidFill>
                  <a:srgbClr val="000000"/>
                </a:solidFill>
              </a:rPr>
              <a:t> 액션</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strike="sngStrike" dirty="0" err="1">
                <a:solidFill>
                  <a:srgbClr val="000000"/>
                </a:solidFill>
              </a:rPr>
              <a:t>프라즈마건</a:t>
            </a:r>
            <a:r>
              <a:rPr lang="ko-KR" sz="1540" strike="sngStrike" dirty="0">
                <a:solidFill>
                  <a:srgbClr val="000000"/>
                </a:solidFill>
              </a:rPr>
              <a:t> + </a:t>
            </a:r>
            <a:r>
              <a:rPr lang="ko-KR" sz="1540" strike="sngStrike" dirty="0" err="1">
                <a:solidFill>
                  <a:srgbClr val="000000"/>
                </a:solidFill>
              </a:rPr>
              <a:t>프로즌가스</a:t>
            </a:r>
            <a:r>
              <a:rPr lang="ko-KR" sz="1540" strike="sngStrike" dirty="0">
                <a:solidFill>
                  <a:srgbClr val="000000"/>
                </a:solidFill>
              </a:rPr>
              <a:t>      = </a:t>
            </a:r>
            <a:r>
              <a:rPr lang="ko-KR" sz="1540" strike="sngStrike" dirty="0" err="1">
                <a:solidFill>
                  <a:srgbClr val="000000"/>
                </a:solidFill>
              </a:rPr>
              <a:t>타겟</a:t>
            </a:r>
            <a:r>
              <a:rPr lang="ko-KR" sz="1540" strike="sngStrike" dirty="0">
                <a:solidFill>
                  <a:srgbClr val="000000"/>
                </a:solidFill>
              </a:rPr>
              <a:t> </a:t>
            </a:r>
            <a:r>
              <a:rPr lang="ko-KR" sz="1540" strike="sngStrike" dirty="0" err="1">
                <a:solidFill>
                  <a:srgbClr val="000000"/>
                </a:solidFill>
              </a:rPr>
              <a:t>일시정지</a:t>
            </a:r>
            <a:r>
              <a:rPr lang="ko-KR" sz="1540" strike="sngStrike" dirty="0">
                <a:solidFill>
                  <a:srgbClr val="000000"/>
                </a:solidFill>
              </a:rPr>
              <a:t> 액션</a:t>
            </a:r>
            <a:endParaRPr sz="1540" strike="sngStrike"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altLang="en-US" sz="1540" dirty="0" err="1" smtClean="0">
                <a:solidFill>
                  <a:srgbClr val="000000"/>
                </a:solidFill>
              </a:rPr>
              <a:t>배틀암</a:t>
            </a:r>
            <a:r>
              <a:rPr lang="ko-KR" altLang="en-US" sz="1540" dirty="0" smtClean="0">
                <a:solidFill>
                  <a:srgbClr val="000000"/>
                </a:solidFill>
              </a:rPr>
              <a:t> </a:t>
            </a:r>
            <a:r>
              <a:rPr lang="ko-KR" sz="1540" dirty="0" smtClean="0">
                <a:solidFill>
                  <a:srgbClr val="000000"/>
                </a:solidFill>
              </a:rPr>
              <a:t>+ </a:t>
            </a:r>
            <a:r>
              <a:rPr lang="ko-KR" sz="1540" dirty="0" err="1" smtClean="0">
                <a:solidFill>
                  <a:srgbClr val="000000"/>
                </a:solidFill>
              </a:rPr>
              <a:t>리플렉션</a:t>
            </a:r>
            <a:r>
              <a:rPr lang="en-US" altLang="ko-KR" sz="1540" dirty="0" smtClean="0">
                <a:solidFill>
                  <a:srgbClr val="000000"/>
                </a:solidFill>
              </a:rPr>
              <a:t> </a:t>
            </a:r>
            <a:r>
              <a:rPr lang="ko-KR" altLang="en-US" sz="1540" dirty="0" err="1" smtClean="0">
                <a:solidFill>
                  <a:srgbClr val="000000"/>
                </a:solidFill>
              </a:rPr>
              <a:t>쉴드</a:t>
            </a:r>
            <a:r>
              <a:rPr lang="en-US" altLang="ko-KR" sz="1540" dirty="0" smtClean="0">
                <a:solidFill>
                  <a:srgbClr val="000000"/>
                </a:solidFill>
              </a:rPr>
              <a:t>  = </a:t>
            </a:r>
            <a:r>
              <a:rPr lang="ko-KR" altLang="en-US" sz="1540" dirty="0" err="1" smtClean="0">
                <a:solidFill>
                  <a:srgbClr val="000000"/>
                </a:solidFill>
              </a:rPr>
              <a:t>발사체를</a:t>
            </a:r>
            <a:r>
              <a:rPr lang="ko-KR" altLang="en-US" sz="1540" dirty="0" smtClean="0">
                <a:solidFill>
                  <a:srgbClr val="000000"/>
                </a:solidFill>
              </a:rPr>
              <a:t> 튕겨내어 되돌려주는 액션</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배틀암</a:t>
            </a:r>
            <a:r>
              <a:rPr lang="ko-KR" sz="1540" dirty="0">
                <a:solidFill>
                  <a:srgbClr val="000000"/>
                </a:solidFill>
              </a:rPr>
              <a:t> + 펄스기어  = </a:t>
            </a:r>
            <a:r>
              <a:rPr lang="ko-KR" sz="1540" dirty="0" err="1">
                <a:solidFill>
                  <a:srgbClr val="000000"/>
                </a:solidFill>
              </a:rPr>
              <a:t>타겟과</a:t>
            </a:r>
            <a:r>
              <a:rPr lang="ko-KR" sz="1540" dirty="0">
                <a:solidFill>
                  <a:srgbClr val="000000"/>
                </a:solidFill>
              </a:rPr>
              <a:t> 자신을 튕겨내기 액션 </a:t>
            </a:r>
            <a:endParaRPr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배틀암</a:t>
            </a:r>
            <a:r>
              <a:rPr lang="ko-KR" sz="1540" dirty="0">
                <a:solidFill>
                  <a:srgbClr val="000000"/>
                </a:solidFill>
              </a:rPr>
              <a:t> + EMP 모듈 = </a:t>
            </a:r>
            <a:r>
              <a:rPr lang="ko-KR" sz="1540" dirty="0" err="1">
                <a:solidFill>
                  <a:srgbClr val="000000"/>
                </a:solidFill>
              </a:rPr>
              <a:t>범위내</a:t>
            </a:r>
            <a:r>
              <a:rPr lang="ko-KR" sz="1540" dirty="0">
                <a:solidFill>
                  <a:srgbClr val="000000"/>
                </a:solidFill>
              </a:rPr>
              <a:t> 모든 NPC </a:t>
            </a:r>
            <a:r>
              <a:rPr lang="ko-KR" sz="1540" dirty="0" err="1">
                <a:solidFill>
                  <a:srgbClr val="000000"/>
                </a:solidFill>
              </a:rPr>
              <a:t>일시정지</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strike="sngStrike" dirty="0" err="1">
                <a:solidFill>
                  <a:srgbClr val="000000"/>
                </a:solidFill>
              </a:rPr>
              <a:t>배틀암</a:t>
            </a:r>
            <a:r>
              <a:rPr lang="ko-KR" sz="1540" strike="sngStrike" dirty="0">
                <a:solidFill>
                  <a:srgbClr val="000000"/>
                </a:solidFill>
              </a:rPr>
              <a:t> + </a:t>
            </a:r>
            <a:r>
              <a:rPr lang="ko-KR" sz="1540" strike="sngStrike" dirty="0" err="1">
                <a:solidFill>
                  <a:srgbClr val="000000"/>
                </a:solidFill>
              </a:rPr>
              <a:t>듀얼</a:t>
            </a:r>
            <a:r>
              <a:rPr lang="ko-KR" sz="1540" strike="sngStrike" dirty="0">
                <a:solidFill>
                  <a:srgbClr val="000000"/>
                </a:solidFill>
              </a:rPr>
              <a:t> 모듈 = 가까이 있는 대상의 외형을 카피</a:t>
            </a:r>
            <a:endParaRPr sz="1540" strike="sngStrike"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altLang="en-US" sz="1540" dirty="0" err="1" smtClean="0">
                <a:solidFill>
                  <a:srgbClr val="000000"/>
                </a:solidFill>
              </a:rPr>
              <a:t>울트라</a:t>
            </a:r>
            <a:r>
              <a:rPr lang="ko-KR" altLang="en-US" sz="1540" dirty="0" smtClean="0">
                <a:solidFill>
                  <a:srgbClr val="000000"/>
                </a:solidFill>
              </a:rPr>
              <a:t> </a:t>
            </a:r>
            <a:r>
              <a:rPr lang="ko-KR" altLang="en-US" sz="1540" dirty="0" err="1" smtClean="0">
                <a:solidFill>
                  <a:srgbClr val="000000"/>
                </a:solidFill>
              </a:rPr>
              <a:t>레일건</a:t>
            </a:r>
            <a:r>
              <a:rPr lang="ko-KR" altLang="en-US" sz="1540" dirty="0" smtClean="0">
                <a:solidFill>
                  <a:srgbClr val="000000"/>
                </a:solidFill>
              </a:rPr>
              <a:t> </a:t>
            </a:r>
            <a:r>
              <a:rPr lang="en-US" altLang="ko-KR" sz="1540" dirty="0" smtClean="0">
                <a:solidFill>
                  <a:srgbClr val="000000"/>
                </a:solidFill>
              </a:rPr>
              <a:t>: </a:t>
            </a:r>
            <a:r>
              <a:rPr lang="ko-KR" altLang="en-US" sz="1540" dirty="0" smtClean="0">
                <a:solidFill>
                  <a:srgbClr val="000000"/>
                </a:solidFill>
              </a:rPr>
              <a:t>특정조건 </a:t>
            </a:r>
            <a:r>
              <a:rPr lang="en-US" altLang="ko-KR" sz="1540" dirty="0" smtClean="0">
                <a:solidFill>
                  <a:srgbClr val="000000"/>
                </a:solidFill>
              </a:rPr>
              <a:t>(</a:t>
            </a:r>
            <a:r>
              <a:rPr lang="ko-KR" altLang="en-US" sz="1540" dirty="0" err="1" smtClean="0">
                <a:solidFill>
                  <a:srgbClr val="000000"/>
                </a:solidFill>
              </a:rPr>
              <a:t>드론</a:t>
            </a:r>
            <a:r>
              <a:rPr lang="en-US" altLang="ko-KR" sz="1540" dirty="0" smtClean="0">
                <a:solidFill>
                  <a:srgbClr val="000000"/>
                </a:solidFill>
              </a:rPr>
              <a:t>10</a:t>
            </a:r>
            <a:r>
              <a:rPr lang="ko-KR" altLang="en-US" sz="1540" dirty="0" smtClean="0">
                <a:solidFill>
                  <a:srgbClr val="000000"/>
                </a:solidFill>
              </a:rPr>
              <a:t>마리</a:t>
            </a:r>
            <a:r>
              <a:rPr lang="en-US" altLang="ko-KR" sz="1540" dirty="0" smtClean="0">
                <a:solidFill>
                  <a:srgbClr val="000000"/>
                </a:solidFill>
              </a:rPr>
              <a:t>)</a:t>
            </a:r>
            <a:r>
              <a:rPr lang="ko-KR" altLang="en-US" sz="1540" dirty="0" err="1" smtClean="0">
                <a:solidFill>
                  <a:srgbClr val="000000"/>
                </a:solidFill>
              </a:rPr>
              <a:t>제거시</a:t>
            </a:r>
            <a:r>
              <a:rPr lang="ko-KR" altLang="en-US" sz="1540" dirty="0" smtClean="0">
                <a:solidFill>
                  <a:srgbClr val="000000"/>
                </a:solidFill>
              </a:rPr>
              <a:t> 발사하는 보스전용 무기</a:t>
            </a:r>
            <a:endParaRPr sz="1540" dirty="0">
              <a:solidFill>
                <a:srgbClr val="000000"/>
              </a:solidFill>
            </a:endParaRPr>
          </a:p>
          <a:p>
            <a:pPr marL="0" lvl="0" indent="0" algn="l" rtl="0">
              <a:lnSpc>
                <a:spcPct val="140000"/>
              </a:lnSpc>
              <a:spcBef>
                <a:spcPts val="1000"/>
              </a:spcBef>
              <a:spcAft>
                <a:spcPts val="0"/>
              </a:spcAft>
              <a:buClr>
                <a:schemeClr val="dk1"/>
              </a:buClr>
              <a:buSzPts val="1540"/>
              <a:buNone/>
            </a:pPr>
            <a:r>
              <a:rPr lang="ko-KR" sz="1540" dirty="0">
                <a:solidFill>
                  <a:srgbClr val="000000"/>
                </a:solidFill>
              </a:rPr>
              <a:t>  </a:t>
            </a:r>
            <a:endParaRPr sz="1540" dirty="0">
              <a:solidFill>
                <a:srgbClr val="000000"/>
              </a:solidFill>
            </a:endParaRPr>
          </a:p>
        </p:txBody>
      </p:sp>
      <p:sp>
        <p:nvSpPr>
          <p:cNvPr id="356" name="Google Shape;3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57" name="Google Shape;3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58" name="Google Shape;3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21</a:t>
            </a:fld>
            <a:endParaRPr/>
          </a:p>
        </p:txBody>
      </p:sp>
      <p:pic>
        <p:nvPicPr>
          <p:cNvPr id="359" name="Google Shape;359;p34"/>
          <p:cNvPicPr preferRelativeResize="0"/>
          <p:nvPr/>
        </p:nvPicPr>
        <p:blipFill rotWithShape="1">
          <a:blip r:embed="rId3">
            <a:alphaModFix/>
          </a:blip>
          <a:srcRect t="49004" r="69762" b="23894"/>
          <a:stretch/>
        </p:blipFill>
        <p:spPr>
          <a:xfrm>
            <a:off x="838200" y="1825625"/>
            <a:ext cx="734568" cy="877824"/>
          </a:xfrm>
          <a:prstGeom prst="rect">
            <a:avLst/>
          </a:prstGeom>
          <a:noFill/>
          <a:ln>
            <a:noFill/>
          </a:ln>
        </p:spPr>
      </p:pic>
      <p:pic>
        <p:nvPicPr>
          <p:cNvPr id="360" name="Google Shape;360;p34"/>
          <p:cNvPicPr preferRelativeResize="0"/>
          <p:nvPr/>
        </p:nvPicPr>
        <p:blipFill rotWithShape="1">
          <a:blip r:embed="rId3">
            <a:alphaModFix/>
          </a:blip>
          <a:srcRect t="49004" r="69762" b="23894"/>
          <a:stretch/>
        </p:blipFill>
        <p:spPr>
          <a:xfrm>
            <a:off x="838200" y="2926380"/>
            <a:ext cx="734568" cy="877824"/>
          </a:xfrm>
          <a:prstGeom prst="rect">
            <a:avLst/>
          </a:prstGeom>
          <a:noFill/>
          <a:ln>
            <a:noFill/>
          </a:ln>
        </p:spPr>
      </p:pic>
      <p:pic>
        <p:nvPicPr>
          <p:cNvPr id="361" name="Google Shape;361;p34"/>
          <p:cNvPicPr preferRelativeResize="0"/>
          <p:nvPr/>
        </p:nvPicPr>
        <p:blipFill rotWithShape="1">
          <a:blip r:embed="rId3">
            <a:alphaModFix/>
          </a:blip>
          <a:srcRect t="49004" r="69762" b="23894"/>
          <a:stretch/>
        </p:blipFill>
        <p:spPr>
          <a:xfrm>
            <a:off x="838200" y="3981840"/>
            <a:ext cx="734568" cy="877824"/>
          </a:xfrm>
          <a:prstGeom prst="rect">
            <a:avLst/>
          </a:prstGeom>
          <a:noFill/>
          <a:ln>
            <a:noFill/>
          </a:ln>
        </p:spPr>
      </p:pic>
      <p:sp>
        <p:nvSpPr>
          <p:cNvPr id="362" name="Google Shape;362;p34"/>
          <p:cNvSpPr/>
          <p:nvPr/>
        </p:nvSpPr>
        <p:spPr>
          <a:xfrm>
            <a:off x="1789176"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배틀암</a:t>
            </a:r>
            <a:endParaRPr sz="1400">
              <a:solidFill>
                <a:schemeClr val="lt1"/>
              </a:solidFill>
              <a:latin typeface="Malgun Gothic"/>
              <a:ea typeface="Malgun Gothic"/>
              <a:cs typeface="Malgun Gothic"/>
              <a:sym typeface="Malgun Gothic"/>
            </a:endParaRPr>
          </a:p>
        </p:txBody>
      </p:sp>
      <p:sp>
        <p:nvSpPr>
          <p:cNvPr id="363" name="Google Shape;363;p34"/>
          <p:cNvSpPr/>
          <p:nvPr/>
        </p:nvSpPr>
        <p:spPr>
          <a:xfrm>
            <a:off x="3160776"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펄스기언</a:t>
            </a:r>
            <a:endParaRPr sz="1800">
              <a:solidFill>
                <a:schemeClr val="lt1"/>
              </a:solidFill>
              <a:latin typeface="Malgun Gothic"/>
              <a:ea typeface="Malgun Gothic"/>
              <a:cs typeface="Malgun Gothic"/>
              <a:sym typeface="Malgun Gothic"/>
            </a:endParaRPr>
          </a:p>
        </p:txBody>
      </p:sp>
      <p:sp>
        <p:nvSpPr>
          <p:cNvPr id="364" name="Google Shape;364;p34"/>
          <p:cNvSpPr/>
          <p:nvPr/>
        </p:nvSpPr>
        <p:spPr>
          <a:xfrm>
            <a:off x="2621430" y="2046509"/>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5" name="Google Shape;365;p34"/>
          <p:cNvSpPr/>
          <p:nvPr/>
        </p:nvSpPr>
        <p:spPr>
          <a:xfrm>
            <a:off x="4733544"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dirty="0">
                <a:solidFill>
                  <a:schemeClr val="lt1"/>
                </a:solidFill>
                <a:latin typeface="Malgun Gothic"/>
                <a:ea typeface="Malgun Gothic"/>
                <a:cs typeface="Malgun Gothic"/>
                <a:sym typeface="Malgun Gothic"/>
              </a:rPr>
              <a:t>충격파로 밀어내기</a:t>
            </a:r>
            <a:endParaRPr sz="1800" dirty="0">
              <a:solidFill>
                <a:schemeClr val="lt1"/>
              </a:solidFill>
              <a:latin typeface="Malgun Gothic"/>
              <a:ea typeface="Malgun Gothic"/>
              <a:cs typeface="Malgun Gothic"/>
              <a:sym typeface="Malgun Gothic"/>
            </a:endParaRPr>
          </a:p>
        </p:txBody>
      </p:sp>
      <p:sp>
        <p:nvSpPr>
          <p:cNvPr id="366" name="Google Shape;366;p34"/>
          <p:cNvSpPr/>
          <p:nvPr/>
        </p:nvSpPr>
        <p:spPr>
          <a:xfrm>
            <a:off x="4099560" y="2046509"/>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67" name="Google Shape;367;p34"/>
          <p:cNvSpPr/>
          <p:nvPr/>
        </p:nvSpPr>
        <p:spPr>
          <a:xfrm>
            <a:off x="1789176" y="2997485"/>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dirty="0" err="1">
                <a:solidFill>
                  <a:schemeClr val="lt1"/>
                </a:solidFill>
                <a:latin typeface="Malgun Gothic"/>
                <a:ea typeface="Malgun Gothic"/>
                <a:cs typeface="Malgun Gothic"/>
                <a:sym typeface="Malgun Gothic"/>
              </a:rPr>
              <a:t>프라즈마</a:t>
            </a:r>
            <a:endParaRPr sz="1100" dirty="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100" dirty="0">
                <a:solidFill>
                  <a:schemeClr val="lt1"/>
                </a:solidFill>
                <a:latin typeface="Malgun Gothic"/>
                <a:ea typeface="Malgun Gothic"/>
                <a:cs typeface="Malgun Gothic"/>
                <a:sym typeface="Malgun Gothic"/>
              </a:rPr>
              <a:t>건</a:t>
            </a:r>
            <a:endParaRPr sz="1100" dirty="0">
              <a:solidFill>
                <a:schemeClr val="lt1"/>
              </a:solidFill>
              <a:latin typeface="Malgun Gothic"/>
              <a:ea typeface="Malgun Gothic"/>
              <a:cs typeface="Malgun Gothic"/>
              <a:sym typeface="Malgun Gothic"/>
            </a:endParaRPr>
          </a:p>
        </p:txBody>
      </p:sp>
      <p:sp>
        <p:nvSpPr>
          <p:cNvPr id="368" name="Google Shape;368;p34"/>
          <p:cNvSpPr/>
          <p:nvPr/>
        </p:nvSpPr>
        <p:spPr>
          <a:xfrm>
            <a:off x="2621430" y="3063103"/>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9" name="Google Shape;369;p34"/>
          <p:cNvSpPr/>
          <p:nvPr/>
        </p:nvSpPr>
        <p:spPr>
          <a:xfrm>
            <a:off x="3160776" y="2995438"/>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워프</a:t>
            </a:r>
            <a:endParaRPr sz="11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프라즈마</a:t>
            </a:r>
            <a:endParaRPr sz="1800">
              <a:solidFill>
                <a:schemeClr val="lt1"/>
              </a:solidFill>
              <a:latin typeface="Malgun Gothic"/>
              <a:ea typeface="Malgun Gothic"/>
              <a:cs typeface="Malgun Gothic"/>
              <a:sym typeface="Malgun Gothic"/>
            </a:endParaRPr>
          </a:p>
        </p:txBody>
      </p:sp>
      <p:sp>
        <p:nvSpPr>
          <p:cNvPr id="370" name="Google Shape;370;p34"/>
          <p:cNvSpPr/>
          <p:nvPr/>
        </p:nvSpPr>
        <p:spPr>
          <a:xfrm>
            <a:off x="4733544" y="2995437"/>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자리교체</a:t>
            </a:r>
            <a:endParaRPr sz="1800">
              <a:solidFill>
                <a:schemeClr val="lt1"/>
              </a:solidFill>
              <a:latin typeface="Malgun Gothic"/>
              <a:ea typeface="Malgun Gothic"/>
              <a:cs typeface="Malgun Gothic"/>
              <a:sym typeface="Malgun Gothic"/>
            </a:endParaRPr>
          </a:p>
        </p:txBody>
      </p:sp>
      <p:sp>
        <p:nvSpPr>
          <p:cNvPr id="371" name="Google Shape;371;p34"/>
          <p:cNvSpPr/>
          <p:nvPr/>
        </p:nvSpPr>
        <p:spPr>
          <a:xfrm>
            <a:off x="4088892" y="3053659"/>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72" name="Google Shape;372;p34"/>
          <p:cNvSpPr/>
          <p:nvPr/>
        </p:nvSpPr>
        <p:spPr>
          <a:xfrm>
            <a:off x="1789176" y="4081373"/>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배틀암</a:t>
            </a:r>
            <a:endParaRPr sz="1100" dirty="0">
              <a:solidFill>
                <a:schemeClr val="lt1"/>
              </a:solidFill>
              <a:latin typeface="Malgun Gothic"/>
              <a:ea typeface="Malgun Gothic"/>
              <a:cs typeface="Malgun Gothic"/>
              <a:sym typeface="Malgun Gothic"/>
            </a:endParaRPr>
          </a:p>
        </p:txBody>
      </p:sp>
      <p:sp>
        <p:nvSpPr>
          <p:cNvPr id="373" name="Google Shape;373;p34"/>
          <p:cNvSpPr/>
          <p:nvPr/>
        </p:nvSpPr>
        <p:spPr>
          <a:xfrm>
            <a:off x="2621430" y="4146991"/>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74" name="Google Shape;374;p34"/>
          <p:cNvSpPr/>
          <p:nvPr/>
        </p:nvSpPr>
        <p:spPr>
          <a:xfrm>
            <a:off x="3160776" y="4079326"/>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리플렉션쉴드</a:t>
            </a:r>
            <a:endParaRPr sz="1800" dirty="0">
              <a:solidFill>
                <a:schemeClr val="lt1"/>
              </a:solidFill>
              <a:latin typeface="Malgun Gothic"/>
              <a:ea typeface="Malgun Gothic"/>
              <a:cs typeface="Malgun Gothic"/>
              <a:sym typeface="Malgun Gothic"/>
            </a:endParaRPr>
          </a:p>
        </p:txBody>
      </p:sp>
      <p:sp>
        <p:nvSpPr>
          <p:cNvPr id="375" name="Google Shape;375;p34"/>
          <p:cNvSpPr/>
          <p:nvPr/>
        </p:nvSpPr>
        <p:spPr>
          <a:xfrm>
            <a:off x="4733544" y="4079325"/>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발사체</a:t>
            </a:r>
            <a:endParaRPr lang="en-US" altLang="ko-KR" sz="1100" dirty="0" smtClean="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altLang="en-US" sz="1100" dirty="0" smtClean="0">
                <a:solidFill>
                  <a:schemeClr val="lt1"/>
                </a:solidFill>
                <a:latin typeface="Malgun Gothic"/>
                <a:ea typeface="Malgun Gothic"/>
                <a:cs typeface="Malgun Gothic"/>
                <a:sym typeface="Malgun Gothic"/>
              </a:rPr>
              <a:t>반사</a:t>
            </a:r>
            <a:endParaRPr sz="1800" dirty="0">
              <a:solidFill>
                <a:schemeClr val="lt1"/>
              </a:solidFill>
              <a:latin typeface="Malgun Gothic"/>
              <a:ea typeface="Malgun Gothic"/>
              <a:cs typeface="Malgun Gothic"/>
              <a:sym typeface="Malgun Gothic"/>
            </a:endParaRPr>
          </a:p>
        </p:txBody>
      </p:sp>
      <p:sp>
        <p:nvSpPr>
          <p:cNvPr id="376" name="Google Shape;376;p34"/>
          <p:cNvSpPr/>
          <p:nvPr/>
        </p:nvSpPr>
        <p:spPr>
          <a:xfrm>
            <a:off x="4088892" y="4137547"/>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BH 연구소</a:t>
            </a:r>
            <a:endParaRPr/>
          </a:p>
        </p:txBody>
      </p:sp>
      <p:sp>
        <p:nvSpPr>
          <p:cNvPr id="382" name="Google Shape;382;p35"/>
          <p:cNvSpPr txBox="1">
            <a:spLocks noGrp="1"/>
          </p:cNvSpPr>
          <p:nvPr>
            <p:ph type="body" idx="1"/>
          </p:nvPr>
        </p:nvSpPr>
        <p:spPr>
          <a:xfrm>
            <a:off x="7502486" y="1825625"/>
            <a:ext cx="385131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최첨단 보안시설</a:t>
            </a:r>
            <a:endParaRPr/>
          </a:p>
          <a:p>
            <a:pPr marL="228600" lvl="0" indent="-228600" algn="l" rtl="0">
              <a:lnSpc>
                <a:spcPct val="90000"/>
              </a:lnSpc>
              <a:spcBef>
                <a:spcPts val="1000"/>
              </a:spcBef>
              <a:spcAft>
                <a:spcPts val="0"/>
              </a:spcAft>
              <a:buClr>
                <a:schemeClr val="dk1"/>
              </a:buClr>
              <a:buSzPts val="2800"/>
              <a:buChar char="•"/>
            </a:pPr>
            <a:r>
              <a:rPr lang="ko-KR"/>
              <a:t>전투드론</a:t>
            </a:r>
            <a:endParaRPr/>
          </a:p>
          <a:p>
            <a:pPr marL="228600" lvl="0" indent="-228600" algn="l" rtl="0">
              <a:lnSpc>
                <a:spcPct val="90000"/>
              </a:lnSpc>
              <a:spcBef>
                <a:spcPts val="1000"/>
              </a:spcBef>
              <a:spcAft>
                <a:spcPts val="0"/>
              </a:spcAft>
              <a:buClr>
                <a:schemeClr val="dk1"/>
              </a:buClr>
              <a:buSzPts val="2800"/>
              <a:buChar char="•"/>
            </a:pPr>
            <a:r>
              <a:rPr lang="ko-KR"/>
              <a:t>전투 사이보그</a:t>
            </a:r>
            <a:endParaRPr/>
          </a:p>
          <a:p>
            <a:pPr marL="228600" lvl="0" indent="-228600" algn="l" rtl="0">
              <a:lnSpc>
                <a:spcPct val="90000"/>
              </a:lnSpc>
              <a:spcBef>
                <a:spcPts val="1000"/>
              </a:spcBef>
              <a:spcAft>
                <a:spcPts val="0"/>
              </a:spcAft>
              <a:buClr>
                <a:schemeClr val="dk1"/>
              </a:buClr>
              <a:buSzPts val="2800"/>
              <a:buChar char="•"/>
            </a:pPr>
            <a:r>
              <a:rPr lang="ko-KR"/>
              <a:t>전자트랩과 외부해킹에 강력함</a:t>
            </a:r>
            <a:endParaRPr/>
          </a:p>
          <a:p>
            <a:pPr marL="228600" lvl="0" indent="-50800" algn="l" rtl="0">
              <a:lnSpc>
                <a:spcPct val="90000"/>
              </a:lnSpc>
              <a:spcBef>
                <a:spcPts val="1000"/>
              </a:spcBef>
              <a:spcAft>
                <a:spcPts val="0"/>
              </a:spcAft>
              <a:buClr>
                <a:schemeClr val="dk1"/>
              </a:buClr>
              <a:buSzPts val="2800"/>
              <a:buNone/>
            </a:pPr>
            <a:endParaRPr/>
          </a:p>
        </p:txBody>
      </p:sp>
      <p:sp>
        <p:nvSpPr>
          <p:cNvPr id="383" name="Google Shape;383;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84" name="Google Shape;384;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85" name="Google Shape;38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22</a:t>
            </a:fld>
            <a:endParaRPr/>
          </a:p>
        </p:txBody>
      </p:sp>
      <p:pic>
        <p:nvPicPr>
          <p:cNvPr id="386" name="Google Shape;386;p35" descr=" "/>
          <p:cNvPicPr preferRelativeResize="0"/>
          <p:nvPr/>
        </p:nvPicPr>
        <p:blipFill rotWithShape="1">
          <a:blip r:embed="rId3">
            <a:alphaModFix/>
          </a:blip>
          <a:srcRect/>
          <a:stretch/>
        </p:blipFill>
        <p:spPr>
          <a:xfrm>
            <a:off x="282327" y="1266940"/>
            <a:ext cx="2196393" cy="3762259"/>
          </a:xfrm>
          <a:prstGeom prst="rect">
            <a:avLst/>
          </a:prstGeom>
          <a:noFill/>
          <a:ln>
            <a:noFill/>
          </a:ln>
        </p:spPr>
      </p:pic>
      <p:pic>
        <p:nvPicPr>
          <p:cNvPr id="387" name="Google Shape;387;p35" descr="Biopunk - Imgur"/>
          <p:cNvPicPr preferRelativeResize="0"/>
          <p:nvPr/>
        </p:nvPicPr>
        <p:blipFill rotWithShape="1">
          <a:blip r:embed="rId4">
            <a:alphaModFix/>
          </a:blip>
          <a:srcRect/>
          <a:stretch/>
        </p:blipFill>
        <p:spPr>
          <a:xfrm>
            <a:off x="2559382" y="1266940"/>
            <a:ext cx="2352283" cy="3762259"/>
          </a:xfrm>
          <a:prstGeom prst="rect">
            <a:avLst/>
          </a:prstGeom>
          <a:noFill/>
          <a:ln>
            <a:noFill/>
          </a:ln>
        </p:spPr>
      </p:pic>
      <p:pic>
        <p:nvPicPr>
          <p:cNvPr id="388" name="Google Shape;388;p35" descr="Fight by Patrick Faulwetter | 2D | CGSociety"/>
          <p:cNvPicPr preferRelativeResize="0"/>
          <p:nvPr/>
        </p:nvPicPr>
        <p:blipFill rotWithShape="1">
          <a:blip r:embed="rId5">
            <a:alphaModFix/>
          </a:blip>
          <a:srcRect/>
          <a:stretch/>
        </p:blipFill>
        <p:spPr>
          <a:xfrm>
            <a:off x="4940018" y="1266940"/>
            <a:ext cx="2352283" cy="3741481"/>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맵 사이클</a:t>
            </a:r>
            <a:endParaRPr/>
          </a:p>
        </p:txBody>
      </p:sp>
      <p:grpSp>
        <p:nvGrpSpPr>
          <p:cNvPr id="394" name="Google Shape;394;p36"/>
          <p:cNvGrpSpPr/>
          <p:nvPr/>
        </p:nvGrpSpPr>
        <p:grpSpPr>
          <a:xfrm>
            <a:off x="1852152" y="1967022"/>
            <a:ext cx="3780156" cy="3871601"/>
            <a:chOff x="170227" y="238933"/>
            <a:chExt cx="3780156" cy="3871601"/>
          </a:xfrm>
        </p:grpSpPr>
        <p:sp>
          <p:nvSpPr>
            <p:cNvPr id="395" name="Google Shape;395;p36"/>
            <p:cNvSpPr/>
            <p:nvPr/>
          </p:nvSpPr>
          <p:spPr>
            <a:xfrm>
              <a:off x="2710098" y="661641"/>
              <a:ext cx="1240285" cy="12402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txBox="1"/>
            <p:nvPr/>
          </p:nvSpPr>
          <p:spPr>
            <a:xfrm>
              <a:off x="2710098" y="661641"/>
              <a:ext cx="1240285" cy="1240285"/>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미션</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제시</a:t>
              </a:r>
              <a:endParaRPr sz="3600" b="1">
                <a:solidFill>
                  <a:schemeClr val="dk1"/>
                </a:solidFill>
                <a:latin typeface="Malgun Gothic"/>
                <a:ea typeface="Malgun Gothic"/>
                <a:cs typeface="Malgun Gothic"/>
                <a:sym typeface="Malgun Gothic"/>
              </a:endParaRPr>
            </a:p>
          </p:txBody>
        </p:sp>
        <p:sp>
          <p:nvSpPr>
            <p:cNvPr id="397" name="Google Shape;397;p36"/>
            <p:cNvSpPr/>
            <p:nvPr/>
          </p:nvSpPr>
          <p:spPr>
            <a:xfrm>
              <a:off x="301533" y="238933"/>
              <a:ext cx="3539448" cy="3539448"/>
            </a:xfrm>
            <a:custGeom>
              <a:avLst/>
              <a:gdLst/>
              <a:ahLst/>
              <a:cxnLst/>
              <a:rect l="l" t="t" r="r" b="b"/>
              <a:pathLst>
                <a:path w="120000" h="120000" extrusionOk="0">
                  <a:moveTo>
                    <a:pt x="113264" y="56079"/>
                  </a:moveTo>
                  <a:lnTo>
                    <a:pt x="113264" y="56079"/>
                  </a:lnTo>
                  <a:cubicBezTo>
                    <a:pt x="114641" y="74789"/>
                    <a:pt x="106100" y="92850"/>
                    <a:pt x="90765" y="103657"/>
                  </a:cubicBezTo>
                  <a:lnTo>
                    <a:pt x="93675" y="109501"/>
                  </a:lnTo>
                  <a:lnTo>
                    <a:pt x="81606" y="103380"/>
                  </a:lnTo>
                  <a:lnTo>
                    <a:pt x="83389" y="88847"/>
                  </a:lnTo>
                  <a:lnTo>
                    <a:pt x="86293" y="94678"/>
                  </a:lnTo>
                  <a:cubicBezTo>
                    <a:pt x="98044" y="85768"/>
                    <a:pt x="104484" y="71513"/>
                    <a:pt x="103401" y="56805"/>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1423129" y="2814278"/>
              <a:ext cx="1296256" cy="12962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txBox="1"/>
            <p:nvPr/>
          </p:nvSpPr>
          <p:spPr>
            <a:xfrm>
              <a:off x="1423129" y="2814278"/>
              <a:ext cx="1296256" cy="1296256"/>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미션</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해결</a:t>
              </a:r>
              <a:endParaRPr sz="3600" b="1">
                <a:solidFill>
                  <a:schemeClr val="dk1"/>
                </a:solidFill>
                <a:latin typeface="Malgun Gothic"/>
                <a:ea typeface="Malgun Gothic"/>
                <a:cs typeface="Malgun Gothic"/>
                <a:sym typeface="Malgun Gothic"/>
              </a:endParaRPr>
            </a:p>
          </p:txBody>
        </p:sp>
        <p:sp>
          <p:nvSpPr>
            <p:cNvPr id="400" name="Google Shape;400;p36"/>
            <p:cNvSpPr/>
            <p:nvPr/>
          </p:nvSpPr>
          <p:spPr>
            <a:xfrm>
              <a:off x="301533" y="238933"/>
              <a:ext cx="3539448" cy="3539448"/>
            </a:xfrm>
            <a:custGeom>
              <a:avLst/>
              <a:gdLst/>
              <a:ahLst/>
              <a:cxnLst/>
              <a:rect l="l" t="t" r="r" b="b"/>
              <a:pathLst>
                <a:path w="120000" h="120000" extrusionOk="0">
                  <a:moveTo>
                    <a:pt x="36189" y="107806"/>
                  </a:moveTo>
                  <a:lnTo>
                    <a:pt x="36189" y="107806"/>
                  </a:lnTo>
                  <a:cubicBezTo>
                    <a:pt x="19653" y="99570"/>
                    <a:pt x="8548" y="83373"/>
                    <a:pt x="6825" y="64980"/>
                  </a:cubicBezTo>
                  <a:lnTo>
                    <a:pt x="307" y="64599"/>
                  </a:lnTo>
                  <a:lnTo>
                    <a:pt x="11619" y="57172"/>
                  </a:lnTo>
                  <a:lnTo>
                    <a:pt x="23342" y="65946"/>
                  </a:lnTo>
                  <a:lnTo>
                    <a:pt x="16839" y="65565"/>
                  </a:lnTo>
                  <a:cubicBezTo>
                    <a:pt x="18695" y="79961"/>
                    <a:pt x="27606" y="92483"/>
                    <a:pt x="40598" y="98954"/>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170227" y="639735"/>
              <a:ext cx="1284095" cy="1284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txBox="1"/>
            <p:nvPr/>
          </p:nvSpPr>
          <p:spPr>
            <a:xfrm>
              <a:off x="170227" y="639735"/>
              <a:ext cx="1284095" cy="1284095"/>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보상</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획득</a:t>
              </a:r>
              <a:endParaRPr sz="3600" b="1">
                <a:solidFill>
                  <a:schemeClr val="dk1"/>
                </a:solidFill>
                <a:latin typeface="Malgun Gothic"/>
                <a:ea typeface="Malgun Gothic"/>
                <a:cs typeface="Malgun Gothic"/>
                <a:sym typeface="Malgun Gothic"/>
              </a:endParaRPr>
            </a:p>
          </p:txBody>
        </p:sp>
        <p:sp>
          <p:nvSpPr>
            <p:cNvPr id="403" name="Google Shape;403;p36"/>
            <p:cNvSpPr/>
            <p:nvPr/>
          </p:nvSpPr>
          <p:spPr>
            <a:xfrm>
              <a:off x="301533" y="238933"/>
              <a:ext cx="3539448" cy="3539448"/>
            </a:xfrm>
            <a:custGeom>
              <a:avLst/>
              <a:gdLst/>
              <a:ahLst/>
              <a:cxnLst/>
              <a:rect l="l" t="t" r="r" b="b"/>
              <a:pathLst>
                <a:path w="120000" h="120000" extrusionOk="0">
                  <a:moveTo>
                    <a:pt x="37335" y="11640"/>
                  </a:moveTo>
                  <a:lnTo>
                    <a:pt x="37335" y="11640"/>
                  </a:lnTo>
                  <a:cubicBezTo>
                    <a:pt x="49427" y="5973"/>
                    <a:pt x="63202" y="5041"/>
                    <a:pt x="75947" y="9029"/>
                  </a:cubicBezTo>
                  <a:lnTo>
                    <a:pt x="78816" y="3164"/>
                  </a:lnTo>
                  <a:lnTo>
                    <a:pt x="81297" y="16467"/>
                  </a:lnTo>
                  <a:lnTo>
                    <a:pt x="68676" y="23890"/>
                  </a:lnTo>
                  <a:lnTo>
                    <a:pt x="71539" y="18039"/>
                  </a:lnTo>
                  <a:lnTo>
                    <a:pt x="71539" y="18039"/>
                  </a:lnTo>
                  <a:cubicBezTo>
                    <a:pt x="61551" y="15292"/>
                    <a:pt x="50911" y="16199"/>
                    <a:pt x="41532" y="20595"/>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05" name="Google Shape;40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06" name="Google Shape;40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23</a:t>
            </a:fld>
            <a:endParaRPr/>
          </a:p>
        </p:txBody>
      </p:sp>
      <p:sp>
        <p:nvSpPr>
          <p:cNvPr id="407" name="Google Shape;407;p36"/>
          <p:cNvSpPr txBox="1"/>
          <p:nvPr/>
        </p:nvSpPr>
        <p:spPr>
          <a:xfrm>
            <a:off x="6608064" y="1584388"/>
            <a:ext cx="4745700"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40000"/>
              </a:lnSpc>
              <a:spcBef>
                <a:spcPts val="0"/>
              </a:spcBef>
              <a:spcAft>
                <a:spcPts val="0"/>
              </a:spcAft>
              <a:buSzPts val="2170"/>
              <a:buFont typeface="Arial"/>
              <a:buChar char="•"/>
            </a:pPr>
            <a:r>
              <a:rPr lang="ko-KR" sz="2170" b="1">
                <a:latin typeface="Malgun Gothic"/>
                <a:ea typeface="Malgun Gothic"/>
                <a:cs typeface="Malgun Gothic"/>
                <a:sym typeface="Malgun Gothic"/>
              </a:rPr>
              <a:t>맵사이클</a:t>
            </a:r>
            <a:endParaRPr sz="2170" b="1">
              <a:latin typeface="Malgun Gothic"/>
              <a:ea typeface="Malgun Gothic"/>
              <a:cs typeface="Malgun Gothic"/>
              <a:sym typeface="Malgun Gothic"/>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맵진입시 미션을 제시한다.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미션은 해결하기 위해 주어진 아이템이나 이벤트를 통해서 해결한다. </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미션을 해결하면 보상을 획득한다.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맵중에 맵사이클이 여러 개 있는 맵이 존재한다.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맵사이클이 여러 개 있는 맵은 Phase가 있는 맵이라고 부른다. </a:t>
            </a:r>
            <a:endParaRPr sz="1860" b="0" i="0" u="none" strike="noStrike" cap="none">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Game flow</a:t>
            </a:r>
            <a:endParaRPr/>
          </a:p>
        </p:txBody>
      </p:sp>
      <p:sp>
        <p:nvSpPr>
          <p:cNvPr id="413" name="Google Shape;41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14" name="Google Shape;41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15" name="Google Shape;415;p37"/>
          <p:cNvSpPr txBox="1">
            <a:spLocks noGrp="1"/>
          </p:cNvSpPr>
          <p:nvPr>
            <p:ph type="sldNum" idx="12"/>
          </p:nvPr>
        </p:nvSpPr>
        <p:spPr>
          <a:xfrm>
            <a:off x="8610600" y="6368073"/>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24</a:t>
            </a:fld>
            <a:endParaRPr/>
          </a:p>
        </p:txBody>
      </p:sp>
      <p:sp>
        <p:nvSpPr>
          <p:cNvPr id="416" name="Google Shape;416;p37"/>
          <p:cNvSpPr txBox="1">
            <a:spLocks noGrp="1"/>
          </p:cNvSpPr>
          <p:nvPr>
            <p:ph type="body" idx="1"/>
          </p:nvPr>
        </p:nvSpPr>
        <p:spPr>
          <a:xfrm>
            <a:off x="838200" y="5559551"/>
            <a:ext cx="10515600" cy="617411"/>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600"/>
              <a:buChar char="•"/>
            </a:pPr>
            <a:r>
              <a:rPr lang="ko-KR" sz="1600"/>
              <a:t>맵은 Phase 개념으로 동일 맵에 여러이벤트가 작동할 수 있게 설계합니다. 페이즈가 넘어가는것은 유저에게 알릴 필요는 없습니다.</a:t>
            </a:r>
            <a:endParaRPr sz="1600"/>
          </a:p>
        </p:txBody>
      </p:sp>
      <p:sp>
        <p:nvSpPr>
          <p:cNvPr id="417" name="Google Shape;417;p37"/>
          <p:cNvSpPr/>
          <p:nvPr/>
        </p:nvSpPr>
        <p:spPr>
          <a:xfrm>
            <a:off x="999744"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Intro</a:t>
            </a:r>
            <a:endParaRPr sz="1800">
              <a:solidFill>
                <a:schemeClr val="lt1"/>
              </a:solidFill>
              <a:latin typeface="Malgun Gothic"/>
              <a:ea typeface="Malgun Gothic"/>
              <a:cs typeface="Malgun Gothic"/>
              <a:sym typeface="Malgun Gothic"/>
            </a:endParaRPr>
          </a:p>
        </p:txBody>
      </p:sp>
      <p:sp>
        <p:nvSpPr>
          <p:cNvPr id="418" name="Google Shape;418;p37"/>
          <p:cNvSpPr/>
          <p:nvPr/>
        </p:nvSpPr>
        <p:spPr>
          <a:xfrm>
            <a:off x="3252216"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Title</a:t>
            </a:r>
            <a:endParaRPr sz="1800">
              <a:solidFill>
                <a:schemeClr val="lt1"/>
              </a:solidFill>
              <a:latin typeface="Malgun Gothic"/>
              <a:ea typeface="Malgun Gothic"/>
              <a:cs typeface="Malgun Gothic"/>
              <a:sym typeface="Malgun Gothic"/>
            </a:endParaRPr>
          </a:p>
        </p:txBody>
      </p:sp>
      <p:sp>
        <p:nvSpPr>
          <p:cNvPr id="419" name="Google Shape;419;p37"/>
          <p:cNvSpPr/>
          <p:nvPr/>
        </p:nvSpPr>
        <p:spPr>
          <a:xfrm>
            <a:off x="5634228"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Cut-Scene</a:t>
            </a:r>
            <a:endParaRPr sz="1800">
              <a:solidFill>
                <a:schemeClr val="lt1"/>
              </a:solidFill>
              <a:latin typeface="Malgun Gothic"/>
              <a:ea typeface="Malgun Gothic"/>
              <a:cs typeface="Malgun Gothic"/>
              <a:sym typeface="Malgun Gothic"/>
            </a:endParaRPr>
          </a:p>
        </p:txBody>
      </p:sp>
      <p:sp>
        <p:nvSpPr>
          <p:cNvPr id="420" name="Google Shape;420;p37"/>
          <p:cNvSpPr/>
          <p:nvPr/>
        </p:nvSpPr>
        <p:spPr>
          <a:xfrm>
            <a:off x="8016240"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World-map</a:t>
            </a:r>
            <a:endParaRPr sz="1800">
              <a:solidFill>
                <a:schemeClr val="lt1"/>
              </a:solidFill>
              <a:latin typeface="Malgun Gothic"/>
              <a:ea typeface="Malgun Gothic"/>
              <a:cs typeface="Malgun Gothic"/>
              <a:sym typeface="Malgun Gothic"/>
            </a:endParaRPr>
          </a:p>
        </p:txBody>
      </p:sp>
      <p:sp>
        <p:nvSpPr>
          <p:cNvPr id="421" name="Google Shape;421;p37"/>
          <p:cNvSpPr/>
          <p:nvPr/>
        </p:nvSpPr>
        <p:spPr>
          <a:xfrm>
            <a:off x="10198608"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Dungeon-enterance</a:t>
            </a:r>
            <a:endParaRPr sz="1800">
              <a:solidFill>
                <a:schemeClr val="lt1"/>
              </a:solidFill>
              <a:latin typeface="Malgun Gothic"/>
              <a:ea typeface="Malgun Gothic"/>
              <a:cs typeface="Malgun Gothic"/>
              <a:sym typeface="Malgun Gothic"/>
            </a:endParaRPr>
          </a:p>
        </p:txBody>
      </p:sp>
      <p:sp>
        <p:nvSpPr>
          <p:cNvPr id="422" name="Google Shape;422;p37"/>
          <p:cNvSpPr/>
          <p:nvPr/>
        </p:nvSpPr>
        <p:spPr>
          <a:xfrm>
            <a:off x="10198608"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Cut-Scene</a:t>
            </a:r>
            <a:endParaRPr sz="1800">
              <a:solidFill>
                <a:schemeClr val="lt1"/>
              </a:solidFill>
              <a:latin typeface="Malgun Gothic"/>
              <a:ea typeface="Malgun Gothic"/>
              <a:cs typeface="Malgun Gothic"/>
              <a:sym typeface="Malgun Gothic"/>
            </a:endParaRPr>
          </a:p>
        </p:txBody>
      </p:sp>
      <p:sp>
        <p:nvSpPr>
          <p:cNvPr id="423" name="Google Shape;423;p37"/>
          <p:cNvSpPr/>
          <p:nvPr/>
        </p:nvSpPr>
        <p:spPr>
          <a:xfrm>
            <a:off x="8016240"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A-1</a:t>
            </a:r>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B-1</a:t>
            </a:r>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C-1</a:t>
            </a:r>
            <a:endParaRPr sz="1800">
              <a:solidFill>
                <a:schemeClr val="lt1"/>
              </a:solidFill>
              <a:latin typeface="Malgun Gothic"/>
              <a:ea typeface="Malgun Gothic"/>
              <a:cs typeface="Malgun Gothic"/>
              <a:sym typeface="Malgun Gothic"/>
            </a:endParaRPr>
          </a:p>
        </p:txBody>
      </p:sp>
      <p:sp>
        <p:nvSpPr>
          <p:cNvPr id="424" name="Google Shape;424;p37"/>
          <p:cNvSpPr/>
          <p:nvPr/>
        </p:nvSpPr>
        <p:spPr>
          <a:xfrm>
            <a:off x="2694432"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5" name="Google Shape;425;p37"/>
          <p:cNvSpPr/>
          <p:nvPr/>
        </p:nvSpPr>
        <p:spPr>
          <a:xfrm>
            <a:off x="4981956"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6" name="Google Shape;426;p37"/>
          <p:cNvSpPr/>
          <p:nvPr/>
        </p:nvSpPr>
        <p:spPr>
          <a:xfrm>
            <a:off x="7406640"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7" name="Google Shape;427;p37"/>
          <p:cNvSpPr/>
          <p:nvPr/>
        </p:nvSpPr>
        <p:spPr>
          <a:xfrm>
            <a:off x="9662160"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8" name="Google Shape;428;p37"/>
          <p:cNvSpPr/>
          <p:nvPr/>
        </p:nvSpPr>
        <p:spPr>
          <a:xfrm>
            <a:off x="10777728" y="3170721"/>
            <a:ext cx="414528" cy="591868"/>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9" name="Google Shape;429;p37"/>
          <p:cNvSpPr/>
          <p:nvPr/>
        </p:nvSpPr>
        <p:spPr>
          <a:xfrm rot="10800000">
            <a:off x="9662160" y="4145280"/>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30" name="Google Shape;430;p37"/>
          <p:cNvSpPr/>
          <p:nvPr/>
        </p:nvSpPr>
        <p:spPr>
          <a:xfrm rot="10800000">
            <a:off x="4981956" y="4145280"/>
            <a:ext cx="295503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31" name="Google Shape;431;p37"/>
          <p:cNvSpPr/>
          <p:nvPr/>
        </p:nvSpPr>
        <p:spPr>
          <a:xfrm>
            <a:off x="2868931" y="4273930"/>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Phase 1</a:t>
            </a:r>
            <a:endParaRPr sz="1800">
              <a:solidFill>
                <a:schemeClr val="lt1"/>
              </a:solidFill>
              <a:latin typeface="Malgun Gothic"/>
              <a:ea typeface="Malgun Gothic"/>
              <a:cs typeface="Malgun Gothic"/>
              <a:sym typeface="Malgun Gothic"/>
            </a:endParaRPr>
          </a:p>
        </p:txBody>
      </p:sp>
      <p:sp>
        <p:nvSpPr>
          <p:cNvPr id="432" name="Google Shape;432;p37"/>
          <p:cNvSpPr/>
          <p:nvPr/>
        </p:nvSpPr>
        <p:spPr>
          <a:xfrm>
            <a:off x="3025902" y="4070159"/>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Phase 1</a:t>
            </a:r>
            <a:endParaRPr sz="1800">
              <a:solidFill>
                <a:schemeClr val="lt1"/>
              </a:solidFill>
              <a:latin typeface="Malgun Gothic"/>
              <a:ea typeface="Malgun Gothic"/>
              <a:cs typeface="Malgun Gothic"/>
              <a:sym typeface="Malgun Gothic"/>
            </a:endParaRPr>
          </a:p>
        </p:txBody>
      </p:sp>
      <p:sp>
        <p:nvSpPr>
          <p:cNvPr id="433" name="Google Shape;433;p37"/>
          <p:cNvSpPr/>
          <p:nvPr/>
        </p:nvSpPr>
        <p:spPr>
          <a:xfrm>
            <a:off x="3252216"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Boss-area</a:t>
            </a:r>
            <a:endParaRPr sz="1800">
              <a:solidFill>
                <a:schemeClr val="lt1"/>
              </a:solidFill>
              <a:latin typeface="Malgun Gothic"/>
              <a:ea typeface="Malgun Gothic"/>
              <a:cs typeface="Malgun Gothic"/>
              <a:sym typeface="Malgun Gothic"/>
            </a:endParaRPr>
          </a:p>
        </p:txBody>
      </p:sp>
      <p:sp>
        <p:nvSpPr>
          <p:cNvPr id="434" name="Google Shape;434;p37"/>
          <p:cNvSpPr/>
          <p:nvPr/>
        </p:nvSpPr>
        <p:spPr>
          <a:xfrm>
            <a:off x="5825871" y="461641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C-2</a:t>
            </a:r>
            <a:endParaRPr sz="1800">
              <a:solidFill>
                <a:schemeClr val="lt1"/>
              </a:solidFill>
              <a:latin typeface="Malgun Gothic"/>
              <a:ea typeface="Malgun Gothic"/>
              <a:cs typeface="Malgun Gothic"/>
              <a:sym typeface="Malgun Gothic"/>
            </a:endParaRPr>
          </a:p>
        </p:txBody>
      </p:sp>
      <p:cxnSp>
        <p:nvCxnSpPr>
          <p:cNvPr id="435" name="Google Shape;435;p37"/>
          <p:cNvCxnSpPr>
            <a:stCxn id="423" idx="2"/>
            <a:endCxn id="434" idx="3"/>
          </p:cNvCxnSpPr>
          <p:nvPr/>
        </p:nvCxnSpPr>
        <p:spPr>
          <a:xfrm rot="5400000">
            <a:off x="7936224" y="4176767"/>
            <a:ext cx="328800" cy="1404000"/>
          </a:xfrm>
          <a:prstGeom prst="bentConnector2">
            <a:avLst/>
          </a:prstGeom>
          <a:noFill/>
          <a:ln w="9525" cap="flat" cmpd="sng">
            <a:solidFill>
              <a:schemeClr val="accent1"/>
            </a:solidFill>
            <a:prstDash val="solid"/>
            <a:miter lim="800000"/>
            <a:headEnd type="none" w="sm" len="sm"/>
            <a:tailEnd type="triangle" w="med" len="med"/>
          </a:ln>
        </p:spPr>
      </p:cxnSp>
      <p:cxnSp>
        <p:nvCxnSpPr>
          <p:cNvPr id="436" name="Google Shape;436;p37"/>
          <p:cNvCxnSpPr>
            <a:stCxn id="434" idx="1"/>
            <a:endCxn id="433" idx="3"/>
          </p:cNvCxnSpPr>
          <p:nvPr/>
        </p:nvCxnSpPr>
        <p:spPr>
          <a:xfrm rot="10800000">
            <a:off x="4825071" y="4287737"/>
            <a:ext cx="1000800" cy="755400"/>
          </a:xfrm>
          <a:prstGeom prst="bentConnector3">
            <a:avLst>
              <a:gd name="adj1" fmla="val 50004"/>
            </a:avLst>
          </a:prstGeom>
          <a:noFill/>
          <a:ln w="9525"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8"/>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화면구성</a:t>
            </a:r>
            <a:endParaRPr/>
          </a:p>
        </p:txBody>
      </p:sp>
      <p:sp>
        <p:nvSpPr>
          <p:cNvPr id="442" name="Google Shape;442;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ko-KR"/>
              <a:t>게임플로우 : </a:t>
            </a:r>
            <a:endParaRPr/>
          </a:p>
          <a:p>
            <a:pPr marL="0" lvl="0" indent="0" algn="l" rtl="0">
              <a:lnSpc>
                <a:spcPct val="90000"/>
              </a:lnSpc>
              <a:spcBef>
                <a:spcPts val="1000"/>
              </a:spcBef>
              <a:spcAft>
                <a:spcPts val="0"/>
              </a:spcAft>
              <a:buClr>
                <a:schemeClr val="dk1"/>
              </a:buClr>
              <a:buSzPts val="2800"/>
              <a:buNone/>
            </a:pPr>
            <a:r>
              <a:rPr lang="ko-KR"/>
              <a:t>      1. 타이틀</a:t>
            </a:r>
            <a:endParaRPr/>
          </a:p>
          <a:p>
            <a:pPr marL="0" lvl="0" indent="0" algn="l" rtl="0">
              <a:lnSpc>
                <a:spcPct val="90000"/>
              </a:lnSpc>
              <a:spcBef>
                <a:spcPts val="1000"/>
              </a:spcBef>
              <a:spcAft>
                <a:spcPts val="0"/>
              </a:spcAft>
              <a:buClr>
                <a:schemeClr val="dk1"/>
              </a:buClr>
              <a:buSzPts val="2800"/>
              <a:buNone/>
            </a:pPr>
            <a:r>
              <a:rPr lang="ko-KR"/>
              <a:t>      2. 게임시작</a:t>
            </a:r>
            <a:endParaRPr/>
          </a:p>
          <a:p>
            <a:pPr marL="0" lvl="0" indent="0" algn="l" rtl="0">
              <a:lnSpc>
                <a:spcPct val="90000"/>
              </a:lnSpc>
              <a:spcBef>
                <a:spcPts val="1000"/>
              </a:spcBef>
              <a:spcAft>
                <a:spcPts val="0"/>
              </a:spcAft>
              <a:buClr>
                <a:schemeClr val="dk1"/>
              </a:buClr>
              <a:buSzPts val="2800"/>
              <a:buNone/>
            </a:pPr>
            <a:r>
              <a:rPr lang="ko-KR"/>
              <a:t>      3. 컷씬 (스토리라인)</a:t>
            </a:r>
            <a:endParaRPr/>
          </a:p>
          <a:p>
            <a:pPr marL="0" lvl="0" indent="0" algn="l" rtl="0">
              <a:lnSpc>
                <a:spcPct val="90000"/>
              </a:lnSpc>
              <a:spcBef>
                <a:spcPts val="1000"/>
              </a:spcBef>
              <a:spcAft>
                <a:spcPts val="0"/>
              </a:spcAft>
              <a:buClr>
                <a:schemeClr val="dk1"/>
              </a:buClr>
              <a:buSzPts val="2800"/>
              <a:buNone/>
            </a:pPr>
            <a:r>
              <a:rPr lang="ko-KR"/>
              <a:t>      4. 인게임 시작</a:t>
            </a:r>
            <a:endParaRPr/>
          </a:p>
          <a:p>
            <a:pPr marL="0" lvl="0" indent="0" algn="l" rtl="0">
              <a:lnSpc>
                <a:spcPct val="90000"/>
              </a:lnSpc>
              <a:spcBef>
                <a:spcPts val="1000"/>
              </a:spcBef>
              <a:spcAft>
                <a:spcPts val="0"/>
              </a:spcAft>
              <a:buClr>
                <a:schemeClr val="dk1"/>
              </a:buClr>
              <a:buSzPts val="2800"/>
              <a:buNone/>
            </a:pPr>
            <a:r>
              <a:rPr lang="ko-KR"/>
              <a:t>      5. 튜토리얼 </a:t>
            </a:r>
            <a:endParaRPr/>
          </a:p>
          <a:p>
            <a:pPr marL="0" lvl="0" indent="0" algn="l" rtl="0">
              <a:lnSpc>
                <a:spcPct val="90000"/>
              </a:lnSpc>
              <a:spcBef>
                <a:spcPts val="1000"/>
              </a:spcBef>
              <a:spcAft>
                <a:spcPts val="0"/>
              </a:spcAft>
              <a:buClr>
                <a:schemeClr val="dk1"/>
              </a:buClr>
              <a:buSzPts val="2800"/>
              <a:buNone/>
            </a:pPr>
            <a:r>
              <a:rPr lang="ko-KR"/>
              <a:t>      6. 플레이 시나리오 </a:t>
            </a:r>
            <a:r>
              <a:rPr lang="ko-KR" sz="2000"/>
              <a:t>(필드 플레이-&gt; 던전플레이 -&gt; 보스전 -&gt; 엔딩컷씬 ) </a:t>
            </a:r>
            <a:endParaRPr/>
          </a:p>
          <a:p>
            <a:pPr marL="0" lvl="0" indent="0" algn="l" rtl="0">
              <a:lnSpc>
                <a:spcPct val="90000"/>
              </a:lnSpc>
              <a:spcBef>
                <a:spcPts val="1000"/>
              </a:spcBef>
              <a:spcAft>
                <a:spcPts val="0"/>
              </a:spcAft>
              <a:buClr>
                <a:schemeClr val="dk1"/>
              </a:buClr>
              <a:buSzPts val="2800"/>
              <a:buNone/>
            </a:pPr>
            <a:r>
              <a:rPr lang="ko-KR"/>
              <a:t>      7. 엔딩 후 스탭롤 </a:t>
            </a:r>
            <a:endParaRPr/>
          </a:p>
        </p:txBody>
      </p:sp>
      <p:sp>
        <p:nvSpPr>
          <p:cNvPr id="443" name="Google Shape;443;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44" name="Google Shape;444;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45" name="Google Shape;445;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25</a:t>
            </a:f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Display 컨셉 </a:t>
            </a:r>
            <a:endParaRPr/>
          </a:p>
        </p:txBody>
      </p:sp>
      <p:sp>
        <p:nvSpPr>
          <p:cNvPr id="451" name="Google Shape;4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52" name="Google Shape;4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53" name="Google Shape;4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26</a:t>
            </a:fld>
            <a:endParaRPr/>
          </a:p>
        </p:txBody>
      </p:sp>
      <p:pic>
        <p:nvPicPr>
          <p:cNvPr id="454" name="Google Shape;454;p39"/>
          <p:cNvPicPr preferRelativeResize="0">
            <a:picLocks noGrp="1"/>
          </p:cNvPicPr>
          <p:nvPr>
            <p:ph type="body" idx="1"/>
          </p:nvPr>
        </p:nvPicPr>
        <p:blipFill rotWithShape="1">
          <a:blip r:embed="rId3">
            <a:alphaModFix/>
          </a:blip>
          <a:srcRect/>
          <a:stretch/>
        </p:blipFill>
        <p:spPr>
          <a:xfrm>
            <a:off x="2118416" y="1584397"/>
            <a:ext cx="7735712" cy="4351338"/>
          </a:xfrm>
          <a:prstGeom prst="rect">
            <a:avLst/>
          </a:prstGeom>
          <a:noFill/>
          <a:ln>
            <a:noFill/>
          </a:ln>
        </p:spPr>
      </p:pic>
      <p:sp>
        <p:nvSpPr>
          <p:cNvPr id="455" name="Google Shape;455;p39"/>
          <p:cNvSpPr/>
          <p:nvPr/>
        </p:nvSpPr>
        <p:spPr>
          <a:xfrm>
            <a:off x="2353056" y="1682496"/>
            <a:ext cx="1341120" cy="47548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하트개수</a:t>
            </a:r>
            <a:endParaRPr/>
          </a:p>
        </p:txBody>
      </p:sp>
      <p:sp>
        <p:nvSpPr>
          <p:cNvPr id="456" name="Google Shape;456;p39"/>
          <p:cNvSpPr/>
          <p:nvPr/>
        </p:nvSpPr>
        <p:spPr>
          <a:xfrm>
            <a:off x="8375904" y="4730496"/>
            <a:ext cx="1341120" cy="106070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미니맵</a:t>
            </a:r>
            <a:endParaRPr sz="1800">
              <a:solidFill>
                <a:schemeClr val="lt1"/>
              </a:solidFill>
              <a:latin typeface="Malgun Gothic"/>
              <a:ea typeface="Malgun Gothic"/>
              <a:cs typeface="Malgun Gothic"/>
              <a:sym typeface="Malgun Gothic"/>
            </a:endParaRPr>
          </a:p>
        </p:txBody>
      </p:sp>
      <p:sp>
        <p:nvSpPr>
          <p:cNvPr id="457" name="Google Shape;457;p39"/>
          <p:cNvSpPr/>
          <p:nvPr/>
        </p:nvSpPr>
        <p:spPr>
          <a:xfrm>
            <a:off x="9592056" y="4907280"/>
            <a:ext cx="780288" cy="707136"/>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58" name="Google Shape;458;p39"/>
          <p:cNvSpPr/>
          <p:nvPr/>
        </p:nvSpPr>
        <p:spPr>
          <a:xfrm>
            <a:off x="2353056" y="5315712"/>
            <a:ext cx="1341120" cy="47548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무기정보</a:t>
            </a: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64" name="Google Shape;46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65" name="Google Shape;46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27</a:t>
            </a:fld>
            <a:endParaRPr/>
          </a:p>
        </p:txBody>
      </p:sp>
      <p:sp>
        <p:nvSpPr>
          <p:cNvPr id="466" name="Google Shape;466;p40"/>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제작 스케쥴</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플로우</a:t>
            </a:r>
            <a:endParaRPr/>
          </a:p>
        </p:txBody>
      </p:sp>
      <p:sp>
        <p:nvSpPr>
          <p:cNvPr id="472" name="Google Shape;47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73" name="Google Shape;47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74" name="Google Shape;47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28</a:t>
            </a:fld>
            <a:endParaRPr/>
          </a:p>
        </p:txBody>
      </p:sp>
      <p:sp>
        <p:nvSpPr>
          <p:cNvPr id="475" name="Google Shape;475;p41"/>
          <p:cNvSpPr txBox="1">
            <a:spLocks noGrp="1"/>
          </p:cNvSpPr>
          <p:nvPr>
            <p:ph type="body" idx="1"/>
          </p:nvPr>
        </p:nvSpPr>
        <p:spPr>
          <a:xfrm>
            <a:off x="838200" y="1825625"/>
            <a:ext cx="10515600" cy="3684221"/>
          </a:xfrm>
          <a:prstGeom prst="rect">
            <a:avLst/>
          </a:prstGeom>
          <a:noFill/>
          <a:ln>
            <a:noFill/>
          </a:ln>
        </p:spPr>
        <p:txBody>
          <a:bodyPr spcFirstLastPara="1" wrap="square" lIns="91425" tIns="45700" rIns="91425" bIns="45700" anchor="t" anchorCtr="0">
            <a:noAutofit/>
          </a:bodyPr>
          <a:lstStyle/>
          <a:p>
            <a:pPr marL="514350" lvl="0" indent="-514350" algn="l" rtl="0">
              <a:lnSpc>
                <a:spcPct val="80000"/>
              </a:lnSpc>
              <a:spcBef>
                <a:spcPts val="0"/>
              </a:spcBef>
              <a:spcAft>
                <a:spcPts val="0"/>
              </a:spcAft>
              <a:buClr>
                <a:schemeClr val="dk1"/>
              </a:buClr>
              <a:buSzPts val="2590"/>
              <a:buFont typeface="Malgun Gothic"/>
              <a:buAutoNum type="arabicPeriod"/>
            </a:pPr>
            <a:r>
              <a:rPr lang="ko-KR" sz="2590" dirty="0"/>
              <a:t>회의</a:t>
            </a:r>
            <a:endParaRPr sz="2590" dirty="0"/>
          </a:p>
          <a:p>
            <a:pPr marL="971550" lvl="1" indent="-514350" algn="l" rtl="0">
              <a:lnSpc>
                <a:spcPct val="80000"/>
              </a:lnSpc>
              <a:spcBef>
                <a:spcPts val="500"/>
              </a:spcBef>
              <a:spcAft>
                <a:spcPts val="0"/>
              </a:spcAft>
              <a:buClr>
                <a:schemeClr val="dk1"/>
              </a:buClr>
              <a:buSzPts val="2220"/>
              <a:buFont typeface="Malgun Gothic"/>
              <a:buAutoNum type="arabicPeriod"/>
            </a:pPr>
            <a:r>
              <a:rPr lang="ko-KR" sz="2220" dirty="0"/>
              <a:t>아이디어 회의 (키워드)</a:t>
            </a:r>
            <a:endParaRPr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세계관 </a:t>
            </a:r>
            <a:r>
              <a:rPr lang="ko-KR" sz="2590" dirty="0" err="1"/>
              <a:t>컨셉</a:t>
            </a:r>
            <a:r>
              <a:rPr lang="ko-KR" sz="2590" dirty="0"/>
              <a:t> 도출 (</a:t>
            </a:r>
            <a:r>
              <a:rPr lang="ko-KR" sz="2590" dirty="0" err="1"/>
              <a:t>컨셉기획서</a:t>
            </a:r>
            <a:r>
              <a:rPr lang="ko-KR" sz="2590" dirty="0"/>
              <a:t> 작성, 이후 GitHub 직접 작성전달)</a:t>
            </a:r>
            <a:endParaRPr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기능위주의 </a:t>
            </a:r>
            <a:r>
              <a:rPr lang="ko-KR" sz="2590" dirty="0" err="1"/>
              <a:t>프로토타이핑</a:t>
            </a:r>
            <a:r>
              <a:rPr lang="ko-KR" sz="2590" dirty="0"/>
              <a:t> </a:t>
            </a:r>
            <a:endParaRPr sz="2590"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레벨디자인</a:t>
            </a:r>
            <a:endParaRPr sz="2590"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smtClean="0"/>
              <a:t>리소스제작</a:t>
            </a:r>
            <a:endParaRPr lang="en-US" altLang="ko-KR" sz="2590" dirty="0" smtClean="0"/>
          </a:p>
          <a:p>
            <a:pPr marL="514350" lvl="0" indent="-514350" algn="l" rtl="0">
              <a:lnSpc>
                <a:spcPct val="80000"/>
              </a:lnSpc>
              <a:spcBef>
                <a:spcPts val="1000"/>
              </a:spcBef>
              <a:spcAft>
                <a:spcPts val="0"/>
              </a:spcAft>
              <a:buClr>
                <a:schemeClr val="dk1"/>
              </a:buClr>
              <a:buSzPts val="2590"/>
              <a:buFont typeface="Malgun Gothic"/>
              <a:buAutoNum type="arabicPeriod"/>
            </a:pPr>
            <a:r>
              <a:rPr lang="ko-KR" altLang="en-US" sz="2590" dirty="0" smtClean="0"/>
              <a:t>테스트</a:t>
            </a:r>
            <a:endParaRPr lang="en-US" altLang="ko-KR" sz="2590" dirty="0" smtClean="0"/>
          </a:p>
          <a:p>
            <a:pPr marL="514350" lvl="0" indent="-514350" algn="l" rtl="0">
              <a:lnSpc>
                <a:spcPct val="80000"/>
              </a:lnSpc>
              <a:spcBef>
                <a:spcPts val="1000"/>
              </a:spcBef>
              <a:spcAft>
                <a:spcPts val="0"/>
              </a:spcAft>
              <a:buClr>
                <a:schemeClr val="dk1"/>
              </a:buClr>
              <a:buSzPts val="2590"/>
              <a:buFont typeface="Malgun Gothic"/>
              <a:buAutoNum type="arabicPeriod"/>
            </a:pPr>
            <a:r>
              <a:rPr lang="ko-KR" altLang="en-US" sz="2590" dirty="0" smtClean="0"/>
              <a:t>버그</a:t>
            </a:r>
            <a:endParaRPr sz="259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회의</a:t>
            </a:r>
            <a:endParaRPr/>
          </a:p>
        </p:txBody>
      </p:sp>
      <p:sp>
        <p:nvSpPr>
          <p:cNvPr id="481" name="Google Shape;481;p42"/>
          <p:cNvSpPr txBox="1">
            <a:spLocks noGrp="1"/>
          </p:cNvSpPr>
          <p:nvPr>
            <p:ph type="body" idx="1"/>
          </p:nvPr>
        </p:nvSpPr>
        <p:spPr>
          <a:xfrm>
            <a:off x="937846" y="1825625"/>
            <a:ext cx="1041595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아이디어 회의</a:t>
            </a:r>
            <a:endParaRPr/>
          </a:p>
          <a:p>
            <a:pPr marL="685800" lvl="1" indent="-228600" algn="l" rtl="0">
              <a:lnSpc>
                <a:spcPct val="90000"/>
              </a:lnSpc>
              <a:spcBef>
                <a:spcPts val="500"/>
              </a:spcBef>
              <a:spcAft>
                <a:spcPts val="0"/>
              </a:spcAft>
              <a:buClr>
                <a:schemeClr val="dk1"/>
              </a:buClr>
              <a:buSzPts val="2400"/>
              <a:buChar char="•"/>
            </a:pPr>
            <a:r>
              <a:rPr lang="ko-KR"/>
              <a:t>1일 키워드주제를 가지고 스토리아이디어를 논의해서 결정</a:t>
            </a:r>
            <a:endParaRPr/>
          </a:p>
          <a:p>
            <a:pPr marL="685800" lvl="1" indent="-228600" algn="l" rtl="0">
              <a:lnSpc>
                <a:spcPct val="90000"/>
              </a:lnSpc>
              <a:spcBef>
                <a:spcPts val="500"/>
              </a:spcBef>
              <a:spcAft>
                <a:spcPts val="0"/>
              </a:spcAft>
              <a:buClr>
                <a:schemeClr val="dk1"/>
              </a:buClr>
              <a:buSzPts val="2400"/>
              <a:buChar char="•"/>
            </a:pPr>
            <a:r>
              <a:rPr lang="ko-KR"/>
              <a:t>2일 결정된 내용을 토대로 컨셉기획후 회의</a:t>
            </a:r>
            <a:endParaRPr/>
          </a:p>
          <a:p>
            <a:pPr marL="228600" lvl="0" indent="-228600" algn="l" rtl="0">
              <a:lnSpc>
                <a:spcPct val="90000"/>
              </a:lnSpc>
              <a:spcBef>
                <a:spcPts val="1000"/>
              </a:spcBef>
              <a:spcAft>
                <a:spcPts val="0"/>
              </a:spcAft>
              <a:buClr>
                <a:schemeClr val="dk1"/>
              </a:buClr>
              <a:buSzPts val="2800"/>
              <a:buChar char="•"/>
            </a:pPr>
            <a:r>
              <a:rPr lang="ko-KR"/>
              <a:t>정기 회의</a:t>
            </a:r>
            <a:endParaRPr/>
          </a:p>
          <a:p>
            <a:pPr marL="685800" lvl="1" indent="-228600" algn="l" rtl="0">
              <a:lnSpc>
                <a:spcPct val="90000"/>
              </a:lnSpc>
              <a:spcBef>
                <a:spcPts val="500"/>
              </a:spcBef>
              <a:spcAft>
                <a:spcPts val="0"/>
              </a:spcAft>
              <a:buClr>
                <a:schemeClr val="dk1"/>
              </a:buClr>
              <a:buSzPts val="2400"/>
              <a:buChar char="•"/>
            </a:pPr>
            <a:r>
              <a:rPr lang="ko-KR"/>
              <a:t>5시에 현재 작업에 대한 공유와 이슈에 대한 회의</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ko-KR"/>
              <a:t>이후 개발중 회의는 각자 개발중 이슈 발생에 대해 즉시적으로 PM과 상의후 진행하고 PM이 내용을 전달함.</a:t>
            </a:r>
            <a:endParaRPr/>
          </a:p>
          <a:p>
            <a:pPr marL="685800" lvl="1" indent="-76200" algn="l" rtl="0">
              <a:lnSpc>
                <a:spcPct val="90000"/>
              </a:lnSpc>
              <a:spcBef>
                <a:spcPts val="500"/>
              </a:spcBef>
              <a:spcAft>
                <a:spcPts val="0"/>
              </a:spcAft>
              <a:buClr>
                <a:schemeClr val="dk1"/>
              </a:buClr>
              <a:buSzPts val="2400"/>
              <a:buNone/>
            </a:pPr>
            <a:endParaRPr/>
          </a:p>
        </p:txBody>
      </p:sp>
      <p:sp>
        <p:nvSpPr>
          <p:cNvPr id="482" name="Google Shape;48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83" name="Google Shape;48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84" name="Google Shape;48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29</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목차(contents)</a:t>
            </a:r>
            <a:endParaRPr/>
          </a:p>
        </p:txBody>
      </p:sp>
      <p:sp>
        <p:nvSpPr>
          <p:cNvPr id="117" name="Google Shape;11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590"/>
              <a:buChar char="•"/>
            </a:pPr>
            <a:r>
              <a:rPr lang="ko-KR" sz="2590" dirty="0"/>
              <a:t>Prologue</a:t>
            </a:r>
            <a:endParaRPr dirty="0"/>
          </a:p>
          <a:p>
            <a:pPr marL="228600" lvl="0" indent="-228600" algn="l" rtl="0">
              <a:lnSpc>
                <a:spcPct val="70000"/>
              </a:lnSpc>
              <a:spcBef>
                <a:spcPts val="1000"/>
              </a:spcBef>
              <a:spcAft>
                <a:spcPts val="0"/>
              </a:spcAft>
              <a:buClr>
                <a:schemeClr val="dk1"/>
              </a:buClr>
              <a:buSzPts val="2590"/>
              <a:buChar char="•"/>
            </a:pPr>
            <a:r>
              <a:rPr lang="ko-KR" sz="2590" dirty="0"/>
              <a:t>팀 소 개 </a:t>
            </a:r>
            <a:endParaRPr sz="2590" dirty="0"/>
          </a:p>
          <a:p>
            <a:pPr marL="228600" lvl="0" indent="-228600" algn="l" rtl="0">
              <a:lnSpc>
                <a:spcPct val="70000"/>
              </a:lnSpc>
              <a:spcBef>
                <a:spcPts val="1000"/>
              </a:spcBef>
              <a:spcAft>
                <a:spcPts val="0"/>
              </a:spcAft>
              <a:buClr>
                <a:schemeClr val="dk1"/>
              </a:buClr>
              <a:buSzPts val="2590"/>
              <a:buChar char="•"/>
            </a:pPr>
            <a:r>
              <a:rPr lang="ko-KR" sz="2590" dirty="0"/>
              <a:t>게 임 소 개 </a:t>
            </a:r>
            <a:endParaRPr sz="2590" dirty="0"/>
          </a:p>
          <a:p>
            <a:pPr marL="228600" lvl="0" indent="-228600" algn="l" rtl="0">
              <a:lnSpc>
                <a:spcPct val="70000"/>
              </a:lnSpc>
              <a:spcBef>
                <a:spcPts val="1000"/>
              </a:spcBef>
              <a:spcAft>
                <a:spcPts val="0"/>
              </a:spcAft>
              <a:buClr>
                <a:schemeClr val="dk1"/>
              </a:buClr>
              <a:buSzPts val="2590"/>
              <a:buChar char="•"/>
            </a:pPr>
            <a:r>
              <a:rPr lang="ko-KR" sz="2590" dirty="0"/>
              <a:t>제 작 </a:t>
            </a:r>
            <a:r>
              <a:rPr lang="ko-KR" sz="2590" dirty="0" err="1"/>
              <a:t>스케쥴</a:t>
            </a:r>
            <a:r>
              <a:rPr lang="ko-KR" sz="2590" dirty="0"/>
              <a:t> </a:t>
            </a:r>
            <a:endParaRPr sz="2590" dirty="0"/>
          </a:p>
          <a:p>
            <a:pPr marL="228600" lvl="0" indent="-228600" algn="l" rtl="0">
              <a:lnSpc>
                <a:spcPct val="70000"/>
              </a:lnSpc>
              <a:spcBef>
                <a:spcPts val="1000"/>
              </a:spcBef>
              <a:spcAft>
                <a:spcPts val="0"/>
              </a:spcAft>
              <a:buClr>
                <a:schemeClr val="dk1"/>
              </a:buClr>
              <a:buSzPts val="2590"/>
              <a:buChar char="•"/>
            </a:pPr>
            <a:r>
              <a:rPr lang="ko-KR" sz="2590" dirty="0"/>
              <a:t>제 작 프로세스 </a:t>
            </a:r>
            <a:endParaRPr sz="2590" dirty="0"/>
          </a:p>
          <a:p>
            <a:pPr marL="228600" lvl="0" indent="-228600" algn="l" rtl="0">
              <a:lnSpc>
                <a:spcPct val="70000"/>
              </a:lnSpc>
              <a:spcBef>
                <a:spcPts val="1000"/>
              </a:spcBef>
              <a:spcAft>
                <a:spcPts val="0"/>
              </a:spcAft>
              <a:buClr>
                <a:schemeClr val="dk1"/>
              </a:buClr>
              <a:buSzPts val="2590"/>
              <a:buChar char="•"/>
            </a:pPr>
            <a:r>
              <a:rPr lang="ko-KR" sz="2590" dirty="0"/>
              <a:t>Tool 활용</a:t>
            </a:r>
            <a:endParaRPr sz="2590" dirty="0"/>
          </a:p>
          <a:p>
            <a:pPr marL="228600" lvl="0" indent="-228600" algn="l" rtl="0">
              <a:lnSpc>
                <a:spcPct val="70000"/>
              </a:lnSpc>
              <a:spcBef>
                <a:spcPts val="1000"/>
              </a:spcBef>
              <a:spcAft>
                <a:spcPts val="0"/>
              </a:spcAft>
              <a:buSzPts val="2590"/>
              <a:buChar char="•"/>
            </a:pPr>
            <a:r>
              <a:rPr lang="ko-KR" sz="2590" dirty="0" err="1"/>
              <a:t>스크린샷</a:t>
            </a:r>
            <a:endParaRPr sz="2590" dirty="0"/>
          </a:p>
          <a:p>
            <a:pPr marL="228600" lvl="0" indent="-228600" algn="l" rtl="0">
              <a:lnSpc>
                <a:spcPct val="70000"/>
              </a:lnSpc>
              <a:spcBef>
                <a:spcPts val="1000"/>
              </a:spcBef>
              <a:spcAft>
                <a:spcPts val="0"/>
              </a:spcAft>
              <a:buClr>
                <a:schemeClr val="dk1"/>
              </a:buClr>
              <a:buSzPts val="2590"/>
              <a:buChar char="•"/>
            </a:pPr>
            <a:r>
              <a:rPr lang="ko-KR" sz="2590" dirty="0"/>
              <a:t>플레이 영상</a:t>
            </a:r>
            <a:endParaRPr sz="2590" dirty="0"/>
          </a:p>
          <a:p>
            <a:pPr marL="228600" lvl="0" indent="-228600" algn="l" rtl="0">
              <a:lnSpc>
                <a:spcPct val="70000"/>
              </a:lnSpc>
              <a:spcBef>
                <a:spcPts val="1000"/>
              </a:spcBef>
              <a:spcAft>
                <a:spcPts val="0"/>
              </a:spcAft>
              <a:buSzPts val="2590"/>
              <a:buChar char="•"/>
            </a:pPr>
            <a:r>
              <a:rPr lang="ko-KR" sz="2590" dirty="0"/>
              <a:t>에피소드</a:t>
            </a:r>
            <a:endParaRPr sz="2590" dirty="0"/>
          </a:p>
          <a:p>
            <a:pPr marL="228600" lvl="0" indent="-228600" algn="l" rtl="0">
              <a:lnSpc>
                <a:spcPct val="70000"/>
              </a:lnSpc>
              <a:spcBef>
                <a:spcPts val="1000"/>
              </a:spcBef>
              <a:spcAft>
                <a:spcPts val="0"/>
              </a:spcAft>
              <a:buClr>
                <a:schemeClr val="dk1"/>
              </a:buClr>
              <a:buSzPts val="2590"/>
              <a:buChar char="•"/>
            </a:pPr>
            <a:r>
              <a:rPr lang="ko-KR" sz="2590" dirty="0"/>
              <a:t>Epilogue</a:t>
            </a:r>
            <a:endParaRPr sz="2590" dirty="0"/>
          </a:p>
        </p:txBody>
      </p:sp>
      <p:sp>
        <p:nvSpPr>
          <p:cNvPr id="118" name="Google Shape;11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19" name="Google Shape;11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a:t>
            </a:fld>
            <a:endParaRPr/>
          </a:p>
        </p:txBody>
      </p:sp>
      <p:sp>
        <p:nvSpPr>
          <p:cNvPr id="120" name="Google Shape;1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스케쥴</a:t>
            </a:r>
            <a:endParaRPr/>
          </a:p>
        </p:txBody>
      </p:sp>
      <p:sp>
        <p:nvSpPr>
          <p:cNvPr id="490" name="Google Shape;49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91" name="Google Shape;49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92" name="Google Shape;49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30</a:t>
            </a:fld>
            <a:endParaRPr/>
          </a:p>
        </p:txBody>
      </p:sp>
      <p:pic>
        <p:nvPicPr>
          <p:cNvPr id="493" name="Google Shape;493;p43"/>
          <p:cNvPicPr preferRelativeResize="0">
            <a:picLocks noGrp="1"/>
          </p:cNvPicPr>
          <p:nvPr>
            <p:ph type="body" idx="1"/>
          </p:nvPr>
        </p:nvPicPr>
        <p:blipFill rotWithShape="1">
          <a:blip r:embed="rId3">
            <a:alphaModFix/>
          </a:blip>
          <a:srcRect/>
          <a:stretch/>
        </p:blipFill>
        <p:spPr>
          <a:xfrm>
            <a:off x="838200" y="1144700"/>
            <a:ext cx="10515600" cy="5230800"/>
          </a:xfrm>
          <a:prstGeom prst="rect">
            <a:avLst/>
          </a:prstGeom>
          <a:noFill/>
          <a:ln>
            <a:noFill/>
          </a:ln>
        </p:spPr>
      </p:pic>
      <p:sp>
        <p:nvSpPr>
          <p:cNvPr id="494" name="Google Shape;494;p43"/>
          <p:cNvSpPr txBox="1"/>
          <p:nvPr/>
        </p:nvSpPr>
        <p:spPr>
          <a:xfrm>
            <a:off x="291100" y="6236675"/>
            <a:ext cx="118155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4"/>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개발일지</a:t>
            </a:r>
            <a:endParaRPr/>
          </a:p>
        </p:txBody>
      </p:sp>
      <p:sp>
        <p:nvSpPr>
          <p:cNvPr id="501" name="Google Shape;501;p44"/>
          <p:cNvSpPr txBox="1">
            <a:spLocks noGrp="1"/>
          </p:cNvSpPr>
          <p:nvPr>
            <p:ph type="body" idx="1"/>
          </p:nvPr>
        </p:nvSpPr>
        <p:spPr>
          <a:xfrm>
            <a:off x="9447150" y="1718525"/>
            <a:ext cx="26262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ko-KR" dirty="0"/>
              <a:t>workflowy</a:t>
            </a:r>
            <a:endParaRPr dirty="0"/>
          </a:p>
          <a:p>
            <a:pPr marL="0" lvl="0" indent="0" algn="l" rtl="0">
              <a:spcBef>
                <a:spcPts val="1000"/>
              </a:spcBef>
              <a:spcAft>
                <a:spcPts val="0"/>
              </a:spcAft>
              <a:buNone/>
            </a:pPr>
            <a:r>
              <a:rPr lang="ko-KR" u="sng" dirty="0">
                <a:solidFill>
                  <a:schemeClr val="hlink"/>
                </a:solidFill>
                <a:hlinkClick r:id="rId3"/>
              </a:rPr>
              <a:t>링크</a:t>
            </a:r>
            <a:endParaRPr dirty="0"/>
          </a:p>
        </p:txBody>
      </p:sp>
      <p:sp>
        <p:nvSpPr>
          <p:cNvPr id="502" name="Google Shape;502;p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31</a:t>
            </a:fld>
            <a:endParaRPr/>
          </a:p>
        </p:txBody>
      </p:sp>
      <p:pic>
        <p:nvPicPr>
          <p:cNvPr id="503" name="Google Shape;503;p44"/>
          <p:cNvPicPr preferRelativeResize="0"/>
          <p:nvPr/>
        </p:nvPicPr>
        <p:blipFill>
          <a:blip r:embed="rId4">
            <a:alphaModFix/>
          </a:blip>
          <a:stretch>
            <a:fillRect/>
          </a:stretch>
        </p:blipFill>
        <p:spPr>
          <a:xfrm>
            <a:off x="152400" y="1316125"/>
            <a:ext cx="5628599" cy="5389476"/>
          </a:xfrm>
          <a:prstGeom prst="rect">
            <a:avLst/>
          </a:prstGeom>
          <a:noFill/>
          <a:ln>
            <a:noFill/>
          </a:ln>
        </p:spPr>
      </p:pic>
      <p:pic>
        <p:nvPicPr>
          <p:cNvPr id="504" name="Google Shape;504;p44"/>
          <p:cNvPicPr preferRelativeResize="0"/>
          <p:nvPr/>
        </p:nvPicPr>
        <p:blipFill>
          <a:blip r:embed="rId5">
            <a:alphaModFix/>
          </a:blip>
          <a:stretch>
            <a:fillRect/>
          </a:stretch>
        </p:blipFill>
        <p:spPr>
          <a:xfrm>
            <a:off x="3884550" y="1431913"/>
            <a:ext cx="5562600" cy="492442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5"/>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제작시간</a:t>
            </a:r>
            <a:endParaRPr/>
          </a:p>
        </p:txBody>
      </p:sp>
      <p:sp>
        <p:nvSpPr>
          <p:cNvPr id="510" name="Google Shape;510;p4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11" name="Google Shape;511;p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12" name="Google Shape;512;p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32</a:t>
            </a:fld>
            <a:endParaRPr/>
          </a:p>
        </p:txBody>
      </p:sp>
      <p:sp>
        <p:nvSpPr>
          <p:cNvPr id="513" name="Google Shape;513;p45"/>
          <p:cNvSpPr txBox="1"/>
          <p:nvPr/>
        </p:nvSpPr>
        <p:spPr>
          <a:xfrm>
            <a:off x="838200" y="1506875"/>
            <a:ext cx="10515600" cy="469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sz="2600">
                <a:solidFill>
                  <a:schemeClr val="dk1"/>
                </a:solidFill>
                <a:latin typeface="Malgun Gothic"/>
                <a:ea typeface="Malgun Gothic"/>
                <a:cs typeface="Malgun Gothic"/>
                <a:sym typeface="Malgun Gothic"/>
              </a:rPr>
              <a:t>제작가능시간 : 25 + 8 + 10 = 43시간 </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1~5일차 (오전수업 후 오후부터시작 :25) </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6,7일 차(휴일),</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8~9일 (8)</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10일(클로즈베타 3시 : 5)</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11일 (8)12일 오픈베타 (3시 까지: 5) </a:t>
            </a:r>
            <a:endParaRPr sz="2200">
              <a:solidFill>
                <a:schemeClr val="dk1"/>
              </a:solidFill>
            </a:endParaRPr>
          </a:p>
          <a:p>
            <a:pPr marL="0" lvl="0" indent="0" algn="l" rtl="0">
              <a:spcBef>
                <a:spcPts val="0"/>
              </a:spcBef>
              <a:spcAft>
                <a:spcPts val="0"/>
              </a:spcAft>
              <a:buClr>
                <a:schemeClr val="dk1"/>
              </a:buClr>
              <a:buFont typeface="Arial"/>
              <a:buNone/>
            </a:pPr>
            <a:r>
              <a:rPr lang="ko-KR" sz="2600">
                <a:solidFill>
                  <a:schemeClr val="dk1"/>
                </a:solidFill>
                <a:latin typeface="Malgun Gothic"/>
                <a:ea typeface="Malgun Gothic"/>
                <a:cs typeface="Malgun Gothic"/>
                <a:sym typeface="Malgun Gothic"/>
              </a:rPr>
              <a:t>확보시간 : 영업시간 기준 43시간 </a:t>
            </a:r>
            <a:endParaRPr sz="23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3000">
                <a:solidFill>
                  <a:schemeClr val="dk1"/>
                </a:solidFill>
                <a:latin typeface="Malgun Gothic"/>
                <a:ea typeface="Malgun Gothic"/>
                <a:cs typeface="Malgun Gothic"/>
                <a:sym typeface="Malgun Gothic"/>
              </a:rPr>
              <a:t>실제참여시간 : </a:t>
            </a:r>
            <a:r>
              <a:rPr lang="ko-KR" sz="2600">
                <a:solidFill>
                  <a:schemeClr val="dk1"/>
                </a:solidFill>
                <a:latin typeface="Malgun Gothic"/>
                <a:ea typeface="Malgun Gothic"/>
                <a:cs typeface="Malgun Gothic"/>
                <a:sym typeface="Malgun Gothic"/>
              </a:rPr>
              <a:t>개인차는 있지만 평균 업무시간의 2배정도 사용</a:t>
            </a:r>
            <a:endParaRPr sz="2600">
              <a:solidFill>
                <a:schemeClr val="dk1"/>
              </a:solidFill>
              <a:latin typeface="Malgun Gothic"/>
              <a:ea typeface="Malgun Gothic"/>
              <a:cs typeface="Malgun Gothic"/>
              <a:sym typeface="Malgun Gothic"/>
            </a:endParaRPr>
          </a:p>
          <a:p>
            <a:pPr marL="457200" marR="0" lvl="0" indent="-419100" algn="l" rtl="0">
              <a:spcBef>
                <a:spcPts val="0"/>
              </a:spcBef>
              <a:spcAft>
                <a:spcPts val="0"/>
              </a:spcAft>
              <a:buClr>
                <a:schemeClr val="dk1"/>
              </a:buClr>
              <a:buSzPts val="3000"/>
              <a:buFont typeface="Malgun Gothic"/>
              <a:buChar char="-"/>
            </a:pPr>
            <a:r>
              <a:rPr lang="ko-KR" sz="3000">
                <a:solidFill>
                  <a:schemeClr val="dk1"/>
                </a:solidFill>
                <a:latin typeface="Malgun Gothic"/>
                <a:ea typeface="Malgun Gothic"/>
                <a:cs typeface="Malgun Gothic"/>
                <a:sym typeface="Malgun Gothic"/>
              </a:rPr>
              <a:t>80~90시간 정도 사용 (Extream Clunch 모드)</a:t>
            </a:r>
            <a:endParaRPr sz="30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19" name="Google Shape;51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20" name="Google Shape;52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33</a:t>
            </a:fld>
            <a:endParaRPr/>
          </a:p>
        </p:txBody>
      </p:sp>
      <p:sp>
        <p:nvSpPr>
          <p:cNvPr id="521" name="Google Shape;521;p46"/>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제작 프로세스</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프로세스</a:t>
            </a:r>
            <a:endParaRPr/>
          </a:p>
        </p:txBody>
      </p:sp>
      <p:sp>
        <p:nvSpPr>
          <p:cNvPr id="527" name="Google Shape;527;p47"/>
          <p:cNvSpPr txBox="1">
            <a:spLocks noGrp="1"/>
          </p:cNvSpPr>
          <p:nvPr>
            <p:ph type="body" idx="1"/>
          </p:nvPr>
        </p:nvSpPr>
        <p:spPr>
          <a:xfrm>
            <a:off x="466531" y="5206483"/>
            <a:ext cx="11346023" cy="97048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ko-KR" sz="1800"/>
              <a:t>애자일과 WBS를 활용해 각 기능위주로 제작 후 레벨을 만들어 이벤트화 시키는 작업을 반복했습니다.</a:t>
            </a:r>
            <a:endParaRPr/>
          </a:p>
          <a:p>
            <a:pPr marL="228600" lvl="0" indent="-228600" algn="l" rtl="0">
              <a:lnSpc>
                <a:spcPct val="90000"/>
              </a:lnSpc>
              <a:spcBef>
                <a:spcPts val="1000"/>
              </a:spcBef>
              <a:spcAft>
                <a:spcPts val="0"/>
              </a:spcAft>
              <a:buClr>
                <a:schemeClr val="dk1"/>
              </a:buClr>
              <a:buSzPts val="1800"/>
              <a:buChar char="•"/>
            </a:pPr>
            <a:r>
              <a:rPr lang="ko-KR" sz="1800"/>
              <a:t>각 팀원모두 기획,개발,아이디어를 공유하고 역할을 나누었지만 할 수 있는 부분들은 보완하며 작업을 진행했습니다.</a:t>
            </a:r>
            <a:endParaRPr sz="1800"/>
          </a:p>
        </p:txBody>
      </p:sp>
      <p:sp>
        <p:nvSpPr>
          <p:cNvPr id="528" name="Google Shape;52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29" name="Google Shape;52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30" name="Google Shape;53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34</a:t>
            </a:fld>
            <a:endParaRPr/>
          </a:p>
        </p:txBody>
      </p:sp>
      <p:pic>
        <p:nvPicPr>
          <p:cNvPr id="531" name="Google Shape;531;p47"/>
          <p:cNvPicPr preferRelativeResize="0"/>
          <p:nvPr/>
        </p:nvPicPr>
        <p:blipFill rotWithShape="1">
          <a:blip r:embed="rId3">
            <a:alphaModFix/>
          </a:blip>
          <a:srcRect/>
          <a:stretch/>
        </p:blipFill>
        <p:spPr>
          <a:xfrm>
            <a:off x="1957680" y="1586557"/>
            <a:ext cx="8138043" cy="3440539"/>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8"/>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기능제작</a:t>
            </a:r>
            <a:endParaRPr/>
          </a:p>
        </p:txBody>
      </p:sp>
      <p:sp>
        <p:nvSpPr>
          <p:cNvPr id="538" name="Google Shape;538;p48"/>
          <p:cNvSpPr txBox="1">
            <a:spLocks noGrp="1"/>
          </p:cNvSpPr>
          <p:nvPr>
            <p:ph type="body" idx="1"/>
          </p:nvPr>
        </p:nvSpPr>
        <p:spPr>
          <a:xfrm>
            <a:off x="7668200" y="1452150"/>
            <a:ext cx="3733800" cy="12705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AutoNum type="arabicPeriod"/>
            </a:pPr>
            <a:r>
              <a:rPr lang="ko-KR" sz="2200"/>
              <a:t>프로토타입 </a:t>
            </a:r>
            <a:endParaRPr sz="2200"/>
          </a:p>
          <a:p>
            <a:pPr marL="914400" lvl="1" indent="-304800" algn="l" rtl="0">
              <a:spcBef>
                <a:spcPts val="0"/>
              </a:spcBef>
              <a:spcAft>
                <a:spcPts val="0"/>
              </a:spcAft>
              <a:buSzPts val="1200"/>
              <a:buAutoNum type="alphaLcPeriod"/>
            </a:pPr>
            <a:r>
              <a:rPr lang="ko-KR" sz="1800"/>
              <a:t>맵1 : 캐릭터 액션 </a:t>
            </a:r>
            <a:endParaRPr sz="1800"/>
          </a:p>
          <a:p>
            <a:pPr marL="914400" lvl="1" indent="-304800" algn="l" rtl="0">
              <a:spcBef>
                <a:spcPts val="0"/>
              </a:spcBef>
              <a:spcAft>
                <a:spcPts val="0"/>
              </a:spcAft>
              <a:buSzPts val="1200"/>
              <a:buAutoNum type="alphaLcPeriod"/>
            </a:pPr>
            <a:r>
              <a:rPr lang="ko-KR" sz="1800"/>
              <a:t>맵2 : NPC 전투 </a:t>
            </a:r>
            <a:endParaRPr sz="1800"/>
          </a:p>
          <a:p>
            <a:pPr marL="914400" lvl="1" indent="-342900" algn="l" rtl="0">
              <a:spcBef>
                <a:spcPts val="0"/>
              </a:spcBef>
              <a:spcAft>
                <a:spcPts val="0"/>
              </a:spcAft>
              <a:buSzPts val="1800"/>
              <a:buAutoNum type="alphaLcPeriod"/>
            </a:pPr>
            <a:r>
              <a:rPr lang="ko-KR" sz="1800"/>
              <a:t>영상</a:t>
            </a:r>
            <a:endParaRPr sz="1800"/>
          </a:p>
        </p:txBody>
      </p:sp>
      <p:sp>
        <p:nvSpPr>
          <p:cNvPr id="539" name="Google Shape;539;p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35</a:t>
            </a:fld>
            <a:endParaRPr/>
          </a:p>
        </p:txBody>
      </p:sp>
      <p:pic>
        <p:nvPicPr>
          <p:cNvPr id="540" name="Google Shape;540;p48"/>
          <p:cNvPicPr preferRelativeResize="0"/>
          <p:nvPr/>
        </p:nvPicPr>
        <p:blipFill>
          <a:blip r:embed="rId3">
            <a:alphaModFix/>
          </a:blip>
          <a:stretch>
            <a:fillRect/>
          </a:stretch>
        </p:blipFill>
        <p:spPr>
          <a:xfrm>
            <a:off x="152400" y="1316125"/>
            <a:ext cx="6003826" cy="4785224"/>
          </a:xfrm>
          <a:prstGeom prst="rect">
            <a:avLst/>
          </a:prstGeom>
          <a:noFill/>
          <a:ln>
            <a:noFill/>
          </a:ln>
        </p:spPr>
      </p:pic>
      <p:pic>
        <p:nvPicPr>
          <p:cNvPr id="541" name="Google Shape;541;p48"/>
          <p:cNvPicPr preferRelativeResize="0"/>
          <p:nvPr/>
        </p:nvPicPr>
        <p:blipFill>
          <a:blip r:embed="rId4">
            <a:alphaModFix/>
          </a:blip>
          <a:stretch>
            <a:fillRect/>
          </a:stretch>
        </p:blipFill>
        <p:spPr>
          <a:xfrm>
            <a:off x="4200325" y="2722650"/>
            <a:ext cx="5102974" cy="406722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Issue #1 (개발관련)</a:t>
            </a:r>
            <a:endParaRPr/>
          </a:p>
        </p:txBody>
      </p:sp>
      <p:sp>
        <p:nvSpPr>
          <p:cNvPr id="547" name="Google Shape;547;p49"/>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Git hub 충돌부분 지속적으로 발생 </a:t>
            </a:r>
            <a:endParaRPr/>
          </a:p>
          <a:p>
            <a:pPr marL="685800" lvl="1" indent="-228600" algn="l" rtl="0">
              <a:lnSpc>
                <a:spcPct val="90000"/>
              </a:lnSpc>
              <a:spcBef>
                <a:spcPts val="500"/>
              </a:spcBef>
              <a:spcAft>
                <a:spcPts val="0"/>
              </a:spcAft>
              <a:buClr>
                <a:schemeClr val="dk1"/>
              </a:buClr>
              <a:buSzPts val="2400"/>
              <a:buChar char="•"/>
            </a:pPr>
            <a:r>
              <a:rPr lang="ko-KR"/>
              <a:t>충돌이 반복적으로 발생하는 파일을 각자 역할에 따라 관리하는 방식으로 전환</a:t>
            </a:r>
            <a:endParaRPr/>
          </a:p>
          <a:p>
            <a:pPr marL="685800" lvl="1" indent="-228600" algn="l" rtl="0">
              <a:lnSpc>
                <a:spcPct val="90000"/>
              </a:lnSpc>
              <a:spcBef>
                <a:spcPts val="500"/>
              </a:spcBef>
              <a:spcAft>
                <a:spcPts val="0"/>
              </a:spcAft>
              <a:buClr>
                <a:schemeClr val="dk1"/>
              </a:buClr>
              <a:buSzPts val="2400"/>
              <a:buChar char="•"/>
            </a:pPr>
            <a:r>
              <a:rPr lang="ko-KR"/>
              <a:t>예) Mapinfo.json은 레벨제작파트에서 관리, system.json은 개발파트에서 관리</a:t>
            </a:r>
            <a:endParaRPr/>
          </a:p>
          <a:p>
            <a:pPr marL="228600" lvl="0" indent="-228600" algn="l" rtl="0">
              <a:lnSpc>
                <a:spcPct val="90000"/>
              </a:lnSpc>
              <a:spcBef>
                <a:spcPts val="1000"/>
              </a:spcBef>
              <a:spcAft>
                <a:spcPts val="0"/>
              </a:spcAft>
              <a:buClr>
                <a:schemeClr val="dk1"/>
              </a:buClr>
              <a:buSzPts val="2800"/>
              <a:buChar char="•"/>
            </a:pPr>
            <a:r>
              <a:rPr lang="ko-KR"/>
              <a:t>맵 작업을 위한 프로세스  </a:t>
            </a:r>
            <a:endParaRPr/>
          </a:p>
          <a:p>
            <a:pPr marL="685800" lvl="1" indent="-228600" algn="l" rtl="0">
              <a:lnSpc>
                <a:spcPct val="90000"/>
              </a:lnSpc>
              <a:spcBef>
                <a:spcPts val="500"/>
              </a:spcBef>
              <a:spcAft>
                <a:spcPts val="0"/>
              </a:spcAft>
              <a:buClr>
                <a:schemeClr val="dk1"/>
              </a:buClr>
              <a:buSzPts val="2400"/>
              <a:buChar char="•"/>
            </a:pPr>
            <a:r>
              <a:rPr lang="ko-KR"/>
              <a:t>작업시 작업중인 맵 아이디를 알려주고 겹치지 않는 부분을 작업후 머지한다.</a:t>
            </a:r>
            <a:endParaRPr/>
          </a:p>
          <a:p>
            <a:pPr marL="685800" lvl="1" indent="-228600" algn="l" rtl="0">
              <a:lnSpc>
                <a:spcPct val="90000"/>
              </a:lnSpc>
              <a:spcBef>
                <a:spcPts val="500"/>
              </a:spcBef>
              <a:spcAft>
                <a:spcPts val="0"/>
              </a:spcAft>
              <a:buClr>
                <a:schemeClr val="dk1"/>
              </a:buClr>
              <a:buSzPts val="2400"/>
              <a:buChar char="•"/>
            </a:pPr>
            <a:r>
              <a:rPr lang="ko-KR"/>
              <a:t>맵아이디할당, 변수할당, 스위치할당</a:t>
            </a:r>
            <a:endParaRPr/>
          </a:p>
          <a:p>
            <a:pPr marL="1143000" lvl="2" indent="-228600" algn="l" rtl="0">
              <a:lnSpc>
                <a:spcPct val="90000"/>
              </a:lnSpc>
              <a:spcBef>
                <a:spcPts val="500"/>
              </a:spcBef>
              <a:spcAft>
                <a:spcPts val="0"/>
              </a:spcAft>
              <a:buClr>
                <a:schemeClr val="dk1"/>
              </a:buClr>
              <a:buSzPts val="2000"/>
              <a:buChar char="•"/>
            </a:pPr>
            <a:r>
              <a:rPr lang="ko-KR" u="sng">
                <a:solidFill>
                  <a:schemeClr val="hlink"/>
                </a:solidFill>
                <a:hlinkClick r:id="rId3"/>
              </a:rPr>
              <a:t>링크</a:t>
            </a:r>
            <a:r>
              <a:rPr lang="ko-KR"/>
              <a:t>	</a:t>
            </a:r>
            <a:endParaRPr/>
          </a:p>
        </p:txBody>
      </p:sp>
      <p:sp>
        <p:nvSpPr>
          <p:cNvPr id="548" name="Google Shape;548;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49" name="Google Shape;54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50" name="Google Shape;55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36</a:t>
            </a:fld>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0"/>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Issue #2 (디자인관련)</a:t>
            </a:r>
            <a:endParaRPr/>
          </a:p>
        </p:txBody>
      </p:sp>
      <p:sp>
        <p:nvSpPr>
          <p:cNvPr id="556" name="Google Shape;556;p50"/>
          <p:cNvSpPr txBox="1">
            <a:spLocks noGrp="1"/>
          </p:cNvSpPr>
          <p:nvPr>
            <p:ph type="body" idx="1"/>
          </p:nvPr>
        </p:nvSpPr>
        <p:spPr>
          <a:xfrm>
            <a:off x="6952175" y="1766700"/>
            <a:ext cx="4710000" cy="41163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0"/>
              </a:spcBef>
              <a:spcAft>
                <a:spcPts val="0"/>
              </a:spcAft>
              <a:buSzPts val="2800"/>
              <a:buChar char="-"/>
            </a:pPr>
            <a:r>
              <a:rPr lang="ko-KR"/>
              <a:t>컨셉에 맞는 캐릭터의 도트작업량이 너무 많다고 판단</a:t>
            </a:r>
            <a:endParaRPr/>
          </a:p>
          <a:p>
            <a:pPr marL="457200" lvl="0" indent="-406400" algn="l" rtl="0">
              <a:lnSpc>
                <a:spcPct val="90000"/>
              </a:lnSpc>
              <a:spcBef>
                <a:spcPts val="0"/>
              </a:spcBef>
              <a:spcAft>
                <a:spcPts val="0"/>
              </a:spcAft>
              <a:buSzPts val="2800"/>
              <a:buChar char="-"/>
            </a:pPr>
            <a:r>
              <a:rPr lang="ko-KR"/>
              <a:t>캐릭터는 니어오토마타 2D 스프라이트를 사용한다.</a:t>
            </a:r>
            <a:endParaRPr/>
          </a:p>
          <a:p>
            <a:pPr marL="457200" lvl="0" indent="-406400" algn="l" rtl="0">
              <a:lnSpc>
                <a:spcPct val="90000"/>
              </a:lnSpc>
              <a:spcBef>
                <a:spcPts val="0"/>
              </a:spcBef>
              <a:spcAft>
                <a:spcPts val="0"/>
              </a:spcAft>
              <a:buSzPts val="2800"/>
              <a:buChar char="-"/>
            </a:pPr>
            <a:r>
              <a:rPr lang="ko-KR"/>
              <a:t>보스 캐릭터는 작업한다.</a:t>
            </a:r>
            <a:endParaRPr/>
          </a:p>
          <a:p>
            <a:pPr marL="457200" lvl="0" indent="-406400" algn="l" rtl="0">
              <a:lnSpc>
                <a:spcPct val="90000"/>
              </a:lnSpc>
              <a:spcBef>
                <a:spcPts val="0"/>
              </a:spcBef>
              <a:spcAft>
                <a:spcPts val="0"/>
              </a:spcAft>
              <a:buSzPts val="2800"/>
              <a:buChar char="-"/>
            </a:pPr>
            <a:r>
              <a:rPr lang="ko-KR"/>
              <a:t>맵꾸미기 작업과 UI관련 연출작업에 비중을 높힘</a:t>
            </a:r>
            <a:endParaRPr/>
          </a:p>
        </p:txBody>
      </p:sp>
      <p:sp>
        <p:nvSpPr>
          <p:cNvPr id="557" name="Google Shape;557;p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58" name="Google Shape;558;p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59" name="Google Shape;559;p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37</a:t>
            </a:fld>
            <a:endParaRPr/>
          </a:p>
        </p:txBody>
      </p:sp>
      <p:pic>
        <p:nvPicPr>
          <p:cNvPr id="560" name="Google Shape;560;p50"/>
          <p:cNvPicPr preferRelativeResize="0"/>
          <p:nvPr/>
        </p:nvPicPr>
        <p:blipFill rotWithShape="1">
          <a:blip r:embed="rId3">
            <a:alphaModFix/>
          </a:blip>
          <a:srcRect b="-2648"/>
          <a:stretch/>
        </p:blipFill>
        <p:spPr>
          <a:xfrm>
            <a:off x="567050" y="1766700"/>
            <a:ext cx="2429300" cy="3324600"/>
          </a:xfrm>
          <a:prstGeom prst="rect">
            <a:avLst/>
          </a:prstGeom>
          <a:noFill/>
          <a:ln>
            <a:noFill/>
          </a:ln>
        </p:spPr>
      </p:pic>
      <p:pic>
        <p:nvPicPr>
          <p:cNvPr id="561" name="Google Shape;561;p50"/>
          <p:cNvPicPr preferRelativeResize="0"/>
          <p:nvPr/>
        </p:nvPicPr>
        <p:blipFill>
          <a:blip r:embed="rId4">
            <a:alphaModFix/>
          </a:blip>
          <a:stretch>
            <a:fillRect/>
          </a:stretch>
        </p:blipFill>
        <p:spPr>
          <a:xfrm>
            <a:off x="3216550" y="1468750"/>
            <a:ext cx="3131625" cy="2583950"/>
          </a:xfrm>
          <a:prstGeom prst="rect">
            <a:avLst/>
          </a:prstGeom>
          <a:noFill/>
          <a:ln>
            <a:noFill/>
          </a:ln>
        </p:spPr>
      </p:pic>
      <p:pic>
        <p:nvPicPr>
          <p:cNvPr id="562" name="Google Shape;562;p50"/>
          <p:cNvPicPr preferRelativeResize="0"/>
          <p:nvPr/>
        </p:nvPicPr>
        <p:blipFill rotWithShape="1">
          <a:blip r:embed="rId5">
            <a:alphaModFix/>
          </a:blip>
          <a:srcRect r="63450" b="75606"/>
          <a:stretch/>
        </p:blipFill>
        <p:spPr>
          <a:xfrm>
            <a:off x="3277050" y="3939825"/>
            <a:ext cx="3394424" cy="2416524"/>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68" name="Google Shape;568;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69" name="Google Shape;56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38</a:t>
            </a:fld>
            <a:endParaRPr/>
          </a:p>
        </p:txBody>
      </p:sp>
      <p:sp>
        <p:nvSpPr>
          <p:cNvPr id="570" name="Google Shape;570;p51"/>
          <p:cNvSpPr txBox="1"/>
          <p:nvPr/>
        </p:nvSpPr>
        <p:spPr>
          <a:xfrm>
            <a:off x="838199" y="2649894"/>
            <a:ext cx="107317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Tool 활용</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dirty="0"/>
              <a:t>RPG MAKER MV</a:t>
            </a:r>
            <a:endParaRPr dirty="0"/>
          </a:p>
        </p:txBody>
      </p:sp>
      <p:sp>
        <p:nvSpPr>
          <p:cNvPr id="576" name="Google Shape;576;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77" name="Google Shape;577;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78" name="Google Shape;57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39</a:t>
            </a:fld>
            <a:endParaRPr/>
          </a:p>
        </p:txBody>
      </p:sp>
      <p:sp>
        <p:nvSpPr>
          <p:cNvPr id="579" name="Google Shape;579;p52"/>
          <p:cNvSpPr txBox="1">
            <a:spLocks noGrp="1"/>
          </p:cNvSpPr>
          <p:nvPr>
            <p:ph type="body" idx="1"/>
          </p:nvPr>
        </p:nvSpPr>
        <p:spPr>
          <a:xfrm>
            <a:off x="7669763" y="1825625"/>
            <a:ext cx="3684036"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580" name="Google Shape;580;p52"/>
          <p:cNvPicPr preferRelativeResize="0"/>
          <p:nvPr/>
        </p:nvPicPr>
        <p:blipFill rotWithShape="1">
          <a:blip r:embed="rId3">
            <a:alphaModFix/>
          </a:blip>
          <a:srcRect/>
          <a:stretch/>
        </p:blipFill>
        <p:spPr>
          <a:xfrm>
            <a:off x="657952" y="1313073"/>
            <a:ext cx="6304096" cy="5043277"/>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Prologue</a:t>
            </a:r>
            <a:endParaRPr/>
          </a:p>
        </p:txBody>
      </p:sp>
      <p:sp>
        <p:nvSpPr>
          <p:cNvPr id="126" name="Google Shape;1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27" name="Google Shape;1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28" name="Google Shape;1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a:t>
            </a:fld>
            <a:endParaRPr/>
          </a:p>
        </p:txBody>
      </p:sp>
      <p:sp>
        <p:nvSpPr>
          <p:cNvPr id="129" name="Google Shape;129;p17"/>
          <p:cNvSpPr txBox="1"/>
          <p:nvPr/>
        </p:nvSpPr>
        <p:spPr>
          <a:xfrm>
            <a:off x="838200" y="1978104"/>
            <a:ext cx="10515600" cy="370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0" i="0" u="none" strike="noStrike" cap="none" dirty="0">
                <a:latin typeface="Malgun Gothic"/>
                <a:ea typeface="Malgun Gothic"/>
                <a:cs typeface="Malgun Gothic"/>
                <a:sym typeface="Malgun Gothic"/>
              </a:rPr>
              <a:t>개발자 없이 뜨거운 심장과 열정만 가지고 시작했다. 실제개발 </a:t>
            </a:r>
            <a:r>
              <a:rPr lang="ko-KR" sz="2800" b="0" i="0" u="none" strike="noStrike" cap="none" dirty="0" err="1">
                <a:latin typeface="Malgun Gothic"/>
                <a:ea typeface="Malgun Gothic"/>
                <a:cs typeface="Malgun Gothic"/>
                <a:sym typeface="Malgun Gothic"/>
              </a:rPr>
              <a:t>과정중</a:t>
            </a:r>
            <a:r>
              <a:rPr lang="ko-KR" sz="2800" b="0" i="0" u="none" strike="noStrike" cap="none" dirty="0">
                <a:latin typeface="Malgun Gothic"/>
                <a:ea typeface="Malgun Gothic"/>
                <a:cs typeface="Malgun Gothic"/>
                <a:sym typeface="Malgun Gothic"/>
              </a:rPr>
              <a:t> 가장 힘든 </a:t>
            </a:r>
            <a:r>
              <a:rPr lang="ko-KR" sz="2800" b="0" i="0" u="none" strike="noStrike" cap="none" dirty="0" err="1">
                <a:latin typeface="Malgun Gothic"/>
                <a:ea typeface="Malgun Gothic"/>
                <a:cs typeface="Malgun Gothic"/>
                <a:sym typeface="Malgun Gothic"/>
              </a:rPr>
              <a:t>크런치모드를</a:t>
            </a:r>
            <a:r>
              <a:rPr lang="ko-KR" sz="2800" b="0" i="0" u="none" strike="noStrike" cap="none" dirty="0">
                <a:latin typeface="Malgun Gothic"/>
                <a:ea typeface="Malgun Gothic"/>
                <a:cs typeface="Malgun Gothic"/>
                <a:sym typeface="Malgun Gothic"/>
              </a:rPr>
              <a:t> 경험하게 되어 많은 난관이 예상되었다. </a:t>
            </a:r>
            <a:endParaRPr dirty="0"/>
          </a:p>
          <a:p>
            <a:pPr marL="0" marR="0" lvl="0" indent="0" algn="l" rtl="0">
              <a:spcBef>
                <a:spcPts val="0"/>
              </a:spcBef>
              <a:spcAft>
                <a:spcPts val="0"/>
              </a:spcAft>
              <a:buNone/>
            </a:pPr>
            <a:r>
              <a:rPr lang="ko-KR" sz="2800" dirty="0">
                <a:latin typeface="Malgun Gothic"/>
                <a:ea typeface="Malgun Gothic"/>
                <a:cs typeface="Malgun Gothic"/>
                <a:sym typeface="Malgun Gothic"/>
              </a:rPr>
              <a:t>이번 프로젝트를 개기로 RPGmaker-MV와는 이번 생에는 마지막이라 생각게 되었다. 그래서 RPGMAKER이름에 역행하는 </a:t>
            </a:r>
            <a:r>
              <a:rPr lang="ko-KR" sz="3000" b="1" dirty="0">
                <a:latin typeface="Malgun Gothic"/>
                <a:ea typeface="Malgun Gothic"/>
                <a:cs typeface="Malgun Gothic"/>
                <a:sym typeface="Malgun Gothic"/>
              </a:rPr>
              <a:t>사이버펑크 </a:t>
            </a:r>
            <a:r>
              <a:rPr lang="ko-KR" sz="3000" b="1" dirty="0" err="1">
                <a:latin typeface="Malgun Gothic"/>
                <a:ea typeface="Malgun Gothic"/>
                <a:cs typeface="Malgun Gothic"/>
                <a:sym typeface="Malgun Gothic"/>
              </a:rPr>
              <a:t>스타일이쉬</a:t>
            </a:r>
            <a:r>
              <a:rPr lang="ko-KR" sz="3000" b="1" dirty="0">
                <a:latin typeface="Malgun Gothic"/>
                <a:ea typeface="Malgun Gothic"/>
                <a:cs typeface="Malgun Gothic"/>
                <a:sym typeface="Malgun Gothic"/>
              </a:rPr>
              <a:t> 액션 어드벤처 </a:t>
            </a:r>
            <a:r>
              <a:rPr lang="ko-KR" sz="3000" b="1" dirty="0" err="1">
                <a:latin typeface="Malgun Gothic"/>
                <a:ea typeface="Malgun Gothic"/>
                <a:cs typeface="Malgun Gothic"/>
                <a:sym typeface="Malgun Gothic"/>
              </a:rPr>
              <a:t>비주얼</a:t>
            </a:r>
            <a:r>
              <a:rPr lang="ko-KR" sz="3000" b="1" dirty="0">
                <a:latin typeface="Malgun Gothic"/>
                <a:ea typeface="Malgun Gothic"/>
                <a:cs typeface="Malgun Gothic"/>
                <a:sym typeface="Malgun Gothic"/>
              </a:rPr>
              <a:t> 노벨 판타지</a:t>
            </a:r>
            <a:r>
              <a:rPr lang="ko-KR" sz="2800" dirty="0">
                <a:latin typeface="Malgun Gothic"/>
                <a:ea typeface="Malgun Gothic"/>
                <a:cs typeface="Malgun Gothic"/>
                <a:sym typeface="Malgun Gothic"/>
              </a:rPr>
              <a:t>에 도전한다.</a:t>
            </a:r>
            <a:endParaRPr sz="2800" dirty="0">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en-US" dirty="0" err="1" smtClean="0"/>
              <a:t>Trello</a:t>
            </a:r>
            <a:endParaRPr dirty="0"/>
          </a:p>
        </p:txBody>
      </p:sp>
      <p:sp>
        <p:nvSpPr>
          <p:cNvPr id="586" name="Google Shape;586;p53"/>
          <p:cNvSpPr txBox="1">
            <a:spLocks noGrp="1"/>
          </p:cNvSpPr>
          <p:nvPr>
            <p:ph type="body" idx="1"/>
          </p:nvPr>
        </p:nvSpPr>
        <p:spPr>
          <a:xfrm>
            <a:off x="8153400" y="1343168"/>
            <a:ext cx="3200400" cy="994405"/>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1600"/>
              <a:buChar char="•"/>
            </a:pPr>
            <a:r>
              <a:rPr lang="ko-KR" sz="1600"/>
              <a:t>Trello</a:t>
            </a:r>
            <a:endParaRPr sz="1600"/>
          </a:p>
          <a:p>
            <a:pPr marL="228600" lvl="0" indent="-228600" algn="l" rtl="0">
              <a:lnSpc>
                <a:spcPct val="80000"/>
              </a:lnSpc>
              <a:spcBef>
                <a:spcPts val="1000"/>
              </a:spcBef>
              <a:spcAft>
                <a:spcPts val="0"/>
              </a:spcAft>
              <a:buClr>
                <a:schemeClr val="dk1"/>
              </a:buClr>
              <a:buSzPts val="1600"/>
              <a:buChar char="•"/>
            </a:pPr>
            <a:r>
              <a:rPr lang="ko-KR" sz="1600"/>
              <a:t>자료조사 공유, </a:t>
            </a:r>
            <a:endParaRPr sz="1600"/>
          </a:p>
          <a:p>
            <a:pPr marL="228600" lvl="0" indent="-228600" algn="l" rtl="0">
              <a:lnSpc>
                <a:spcPct val="80000"/>
              </a:lnSpc>
              <a:spcBef>
                <a:spcPts val="1000"/>
              </a:spcBef>
              <a:spcAft>
                <a:spcPts val="0"/>
              </a:spcAft>
              <a:buClr>
                <a:schemeClr val="dk1"/>
              </a:buClr>
              <a:buSzPts val="1600"/>
              <a:buChar char="•"/>
            </a:pPr>
            <a:r>
              <a:rPr lang="ko-KR" sz="1600"/>
              <a:t>초기 일정관리</a:t>
            </a:r>
            <a:endParaRPr sz="1600"/>
          </a:p>
        </p:txBody>
      </p:sp>
      <p:sp>
        <p:nvSpPr>
          <p:cNvPr id="587" name="Google Shape;58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88" name="Google Shape;58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89" name="Google Shape;58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40</a:t>
            </a:fld>
            <a:endParaRPr/>
          </a:p>
        </p:txBody>
      </p:sp>
      <p:pic>
        <p:nvPicPr>
          <p:cNvPr id="590" name="Google Shape;590;p53"/>
          <p:cNvPicPr preferRelativeResize="0"/>
          <p:nvPr/>
        </p:nvPicPr>
        <p:blipFill rotWithShape="1">
          <a:blip r:embed="rId3">
            <a:alphaModFix/>
          </a:blip>
          <a:srcRect/>
          <a:stretch/>
        </p:blipFill>
        <p:spPr>
          <a:xfrm>
            <a:off x="0" y="1343168"/>
            <a:ext cx="6722286" cy="4786604"/>
          </a:xfrm>
          <a:prstGeom prst="rect">
            <a:avLst/>
          </a:prstGeom>
          <a:noFill/>
          <a:ln>
            <a:noFill/>
          </a:ln>
        </p:spPr>
      </p:pic>
      <p:pic>
        <p:nvPicPr>
          <p:cNvPr id="591" name="Google Shape;591;p53"/>
          <p:cNvPicPr preferRelativeResize="0"/>
          <p:nvPr/>
        </p:nvPicPr>
        <p:blipFill rotWithShape="1">
          <a:blip r:embed="rId4">
            <a:alphaModFix/>
          </a:blip>
          <a:srcRect/>
          <a:stretch/>
        </p:blipFill>
        <p:spPr>
          <a:xfrm>
            <a:off x="4025462" y="2337573"/>
            <a:ext cx="5956738" cy="4311450"/>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GitHub_Issue tracking</a:t>
            </a:r>
            <a:endParaRPr/>
          </a:p>
        </p:txBody>
      </p:sp>
      <p:pic>
        <p:nvPicPr>
          <p:cNvPr id="597" name="Google Shape;597;p54"/>
          <p:cNvPicPr preferRelativeResize="0">
            <a:picLocks noGrp="1"/>
          </p:cNvPicPr>
          <p:nvPr>
            <p:ph type="body" idx="1"/>
          </p:nvPr>
        </p:nvPicPr>
        <p:blipFill rotWithShape="1">
          <a:blip r:embed="rId3">
            <a:alphaModFix/>
          </a:blip>
          <a:srcRect/>
          <a:stretch/>
        </p:blipFill>
        <p:spPr>
          <a:xfrm>
            <a:off x="343021" y="1322596"/>
            <a:ext cx="6401968" cy="4351338"/>
          </a:xfrm>
          <a:prstGeom prst="rect">
            <a:avLst/>
          </a:prstGeom>
          <a:noFill/>
          <a:ln>
            <a:noFill/>
          </a:ln>
        </p:spPr>
      </p:pic>
      <p:sp>
        <p:nvSpPr>
          <p:cNvPr id="598" name="Google Shape;59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99" name="Google Shape;59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00" name="Google Shape;60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41</a:t>
            </a:fld>
            <a:endParaRPr/>
          </a:p>
        </p:txBody>
      </p:sp>
      <p:pic>
        <p:nvPicPr>
          <p:cNvPr id="601" name="Google Shape;601;p54"/>
          <p:cNvPicPr preferRelativeResize="0"/>
          <p:nvPr/>
        </p:nvPicPr>
        <p:blipFill rotWithShape="1">
          <a:blip r:embed="rId4">
            <a:alphaModFix/>
          </a:blip>
          <a:srcRect/>
          <a:stretch/>
        </p:blipFill>
        <p:spPr>
          <a:xfrm>
            <a:off x="1977797" y="1847887"/>
            <a:ext cx="6404697" cy="4691025"/>
          </a:xfrm>
          <a:prstGeom prst="rect">
            <a:avLst/>
          </a:prstGeom>
          <a:noFill/>
          <a:ln>
            <a:noFill/>
          </a:ln>
        </p:spPr>
      </p:pic>
      <p:pic>
        <p:nvPicPr>
          <p:cNvPr id="602" name="Google Shape;602;p54"/>
          <p:cNvPicPr preferRelativeResize="0"/>
          <p:nvPr/>
        </p:nvPicPr>
        <p:blipFill rotWithShape="1">
          <a:blip r:embed="rId5">
            <a:alphaModFix/>
          </a:blip>
          <a:srcRect/>
          <a:stretch/>
        </p:blipFill>
        <p:spPr>
          <a:xfrm>
            <a:off x="6265086" y="1847887"/>
            <a:ext cx="4692017" cy="5011802"/>
          </a:xfrm>
          <a:prstGeom prst="rect">
            <a:avLst/>
          </a:prstGeom>
          <a:noFill/>
          <a:ln>
            <a:noFill/>
          </a:ln>
        </p:spPr>
      </p:pic>
      <p:sp>
        <p:nvSpPr>
          <p:cNvPr id="603" name="Google Shape;603;p54"/>
          <p:cNvSpPr txBox="1"/>
          <p:nvPr/>
        </p:nvSpPr>
        <p:spPr>
          <a:xfrm>
            <a:off x="7647550" y="1343176"/>
            <a:ext cx="3706200" cy="22686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GitHub Issue</a:t>
            </a:r>
            <a:endParaRPr dirty="0"/>
          </a:p>
          <a:p>
            <a:pPr marL="228600" marR="0" lvl="0" indent="-228600" algn="l" rtl="0">
              <a:lnSpc>
                <a:spcPct val="90000"/>
              </a:lnSpc>
              <a:spcBef>
                <a:spcPts val="1000"/>
              </a:spcBef>
              <a:spcAft>
                <a:spcPts val="0"/>
              </a:spcAft>
              <a:buClr>
                <a:schemeClr val="dk1"/>
              </a:buClr>
              <a:buSzPts val="1600"/>
              <a:buFont typeface="Arial"/>
              <a:buChar char="•"/>
            </a:pPr>
            <a:r>
              <a:rPr lang="ko-KR" sz="1600" b="1" dirty="0" err="1">
                <a:solidFill>
                  <a:schemeClr val="dk1"/>
                </a:solidFill>
                <a:latin typeface="Malgun Gothic"/>
                <a:ea typeface="Malgun Gothic"/>
                <a:cs typeface="Malgun Gothic"/>
                <a:sym typeface="Malgun Gothic"/>
              </a:rPr>
              <a:t>버그트래킹</a:t>
            </a:r>
            <a:r>
              <a:rPr lang="ko-KR" sz="1600" b="1" dirty="0">
                <a:solidFill>
                  <a:schemeClr val="dk1"/>
                </a:solidFill>
                <a:latin typeface="Malgun Gothic"/>
                <a:ea typeface="Malgun Gothic"/>
                <a:cs typeface="Malgun Gothic"/>
                <a:sym typeface="Malgun Gothic"/>
              </a:rPr>
              <a:t> </a:t>
            </a:r>
            <a:endParaRPr dirty="0"/>
          </a:p>
          <a:p>
            <a:pPr marL="228600" marR="0" lvl="0" indent="-228600" algn="l" rtl="0">
              <a:lnSpc>
                <a:spcPct val="90000"/>
              </a:lnSpc>
              <a:spcBef>
                <a:spcPts val="100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기능개발 기획</a:t>
            </a:r>
            <a:endParaRPr sz="1600" b="1" dirty="0">
              <a:solidFill>
                <a:schemeClr val="dk1"/>
              </a:solidFill>
              <a:latin typeface="Malgun Gothic"/>
              <a:ea typeface="Malgun Gothic"/>
              <a:cs typeface="Malgun Gothic"/>
              <a:sym typeface="Malgun Gothic"/>
            </a:endParaRPr>
          </a:p>
          <a:p>
            <a:pPr marL="228600" marR="0" lvl="0" indent="-228600" algn="l" rtl="0">
              <a:lnSpc>
                <a:spcPct val="90000"/>
              </a:lnSpc>
              <a:spcBef>
                <a:spcPts val="100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작업내역 기록</a:t>
            </a:r>
            <a:endParaRPr sz="1600" b="1" dirty="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카카오톡 OPENCHAT</a:t>
            </a:r>
            <a:endParaRPr/>
          </a:p>
        </p:txBody>
      </p:sp>
      <p:sp>
        <p:nvSpPr>
          <p:cNvPr id="609" name="Google Shape;609;p55"/>
          <p:cNvSpPr txBox="1">
            <a:spLocks noGrp="1"/>
          </p:cNvSpPr>
          <p:nvPr>
            <p:ph type="body" idx="1"/>
          </p:nvPr>
        </p:nvSpPr>
        <p:spPr>
          <a:xfrm>
            <a:off x="7233138" y="1825625"/>
            <a:ext cx="4120662"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r>
              <a:rPr lang="ko-KR" dirty="0" err="1"/>
              <a:t>오픈채팅방</a:t>
            </a:r>
            <a:r>
              <a:rPr lang="ko-KR" dirty="0"/>
              <a:t> 만들어서 팀원끼리 소통함</a:t>
            </a:r>
            <a:endParaRPr dirty="0"/>
          </a:p>
        </p:txBody>
      </p:sp>
      <p:sp>
        <p:nvSpPr>
          <p:cNvPr id="610" name="Google Shape;610;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11" name="Google Shape;611;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12" name="Google Shape;61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42</a:t>
            </a:fld>
            <a:endParaRPr/>
          </a:p>
        </p:txBody>
      </p:sp>
      <p:pic>
        <p:nvPicPr>
          <p:cNvPr id="613" name="Google Shape;613;p55"/>
          <p:cNvPicPr preferRelativeResize="0"/>
          <p:nvPr/>
        </p:nvPicPr>
        <p:blipFill>
          <a:blip r:embed="rId3">
            <a:alphaModFix/>
          </a:blip>
          <a:stretch>
            <a:fillRect/>
          </a:stretch>
        </p:blipFill>
        <p:spPr>
          <a:xfrm>
            <a:off x="152400" y="1316182"/>
            <a:ext cx="2376677" cy="4887768"/>
          </a:xfrm>
          <a:prstGeom prst="rect">
            <a:avLst/>
          </a:prstGeom>
          <a:noFill/>
          <a:ln>
            <a:noFill/>
          </a:ln>
        </p:spPr>
      </p:pic>
      <p:pic>
        <p:nvPicPr>
          <p:cNvPr id="614" name="Google Shape;614;p55"/>
          <p:cNvPicPr preferRelativeResize="0"/>
          <p:nvPr/>
        </p:nvPicPr>
        <p:blipFill>
          <a:blip r:embed="rId4">
            <a:alphaModFix/>
          </a:blip>
          <a:stretch>
            <a:fillRect/>
          </a:stretch>
        </p:blipFill>
        <p:spPr>
          <a:xfrm>
            <a:off x="2681477" y="1316182"/>
            <a:ext cx="3067074" cy="4887768"/>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6"/>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en-US" altLang="ko-KR" dirty="0" smtClean="0"/>
              <a:t>A</a:t>
            </a:r>
            <a:r>
              <a:rPr lang="ko-KR" dirty="0" smtClean="0"/>
              <a:t>fter </a:t>
            </a:r>
            <a:r>
              <a:rPr lang="ko-KR" dirty="0"/>
              <a:t>effect를 활용한 리소스제작 </a:t>
            </a:r>
            <a:endParaRPr dirty="0"/>
          </a:p>
        </p:txBody>
      </p:sp>
      <p:sp>
        <p:nvSpPr>
          <p:cNvPr id="620" name="Google Shape;620;p56"/>
          <p:cNvSpPr txBox="1">
            <a:spLocks noGrp="1"/>
          </p:cNvSpPr>
          <p:nvPr>
            <p:ph type="body" idx="1"/>
          </p:nvPr>
        </p:nvSpPr>
        <p:spPr>
          <a:xfrm>
            <a:off x="7233138" y="1825625"/>
            <a:ext cx="41208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r>
              <a:rPr lang="en-US" altLang="ko-KR" dirty="0" smtClean="0"/>
              <a:t>- </a:t>
            </a:r>
            <a:r>
              <a:rPr lang="ko-KR" dirty="0" smtClean="0"/>
              <a:t>연출 </a:t>
            </a:r>
            <a:r>
              <a:rPr lang="ko-KR" dirty="0"/>
              <a:t>리소스 제작을 위해 </a:t>
            </a:r>
            <a:r>
              <a:rPr lang="ko-KR" dirty="0" smtClean="0"/>
              <a:t>After</a:t>
            </a:r>
            <a:r>
              <a:rPr lang="ko-KR" altLang="en-US" dirty="0" smtClean="0"/>
              <a:t>를 이용해 프레임단위로 뽑아내어 애니메이션 작업을 했음</a:t>
            </a:r>
            <a:r>
              <a:rPr lang="en-US" altLang="ko-KR" dirty="0" smtClean="0"/>
              <a:t>.</a:t>
            </a:r>
          </a:p>
          <a:p>
            <a:pPr marL="228600" lvl="0" indent="-50800" algn="l" rtl="0">
              <a:lnSpc>
                <a:spcPct val="90000"/>
              </a:lnSpc>
              <a:spcBef>
                <a:spcPts val="0"/>
              </a:spcBef>
              <a:spcAft>
                <a:spcPts val="0"/>
              </a:spcAft>
              <a:buClr>
                <a:schemeClr val="dk1"/>
              </a:buClr>
              <a:buSzPts val="2800"/>
              <a:buNone/>
            </a:pPr>
            <a:r>
              <a:rPr lang="en-US" altLang="ko-KR" dirty="0" smtClean="0"/>
              <a:t>- </a:t>
            </a:r>
            <a:r>
              <a:rPr lang="ko-KR" altLang="en-US" dirty="0" smtClean="0"/>
              <a:t>많은 시간단축이 가능</a:t>
            </a:r>
            <a:endParaRPr dirty="0"/>
          </a:p>
        </p:txBody>
      </p:sp>
      <p:sp>
        <p:nvSpPr>
          <p:cNvPr id="621" name="Google Shape;621;p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22" name="Google Shape;622;p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23" name="Google Shape;623;p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43</a:t>
            </a:fld>
            <a:endParaRPr/>
          </a:p>
        </p:txBody>
      </p:sp>
      <p:pic>
        <p:nvPicPr>
          <p:cNvPr id="624" name="Google Shape;624;p56"/>
          <p:cNvPicPr preferRelativeResize="0"/>
          <p:nvPr/>
        </p:nvPicPr>
        <p:blipFill>
          <a:blip r:embed="rId3">
            <a:alphaModFix/>
          </a:blip>
          <a:stretch>
            <a:fillRect/>
          </a:stretch>
        </p:blipFill>
        <p:spPr>
          <a:xfrm>
            <a:off x="203275" y="1393075"/>
            <a:ext cx="5715000" cy="4733925"/>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30" name="Google Shape;630;p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31" name="Google Shape;631;p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44</a:t>
            </a:fld>
            <a:endParaRPr/>
          </a:p>
        </p:txBody>
      </p:sp>
      <p:sp>
        <p:nvSpPr>
          <p:cNvPr id="632" name="Google Shape;632;p57"/>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스크린샷</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45</a:t>
            </a:fld>
            <a:endParaRPr/>
          </a:p>
        </p:txBody>
      </p:sp>
      <p:pic>
        <p:nvPicPr>
          <p:cNvPr id="639" name="Google Shape;639;p58"/>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4" name="TextBox 3"/>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Title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46</a:t>
            </a:fld>
            <a:endParaRPr/>
          </a:p>
        </p:txBody>
      </p:sp>
      <p:pic>
        <p:nvPicPr>
          <p:cNvPr id="646" name="Google Shape;646;p59"/>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Cut - 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47</a:t>
            </a:fld>
            <a:endParaRPr/>
          </a:p>
        </p:txBody>
      </p:sp>
      <p:pic>
        <p:nvPicPr>
          <p:cNvPr id="653" name="Google Shape;653;p60"/>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Cut - 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48</a:t>
            </a:fld>
            <a:endParaRPr/>
          </a:p>
        </p:txBody>
      </p:sp>
      <p:pic>
        <p:nvPicPr>
          <p:cNvPr id="660" name="Google Shape;660;p61"/>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World map</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49</a:t>
            </a:fld>
            <a:endParaRPr/>
          </a:p>
        </p:txBody>
      </p:sp>
      <p:pic>
        <p:nvPicPr>
          <p:cNvPr id="667" name="Google Shape;667;p62"/>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err="1" smtClean="0">
                <a:latin typeface="+mn-ea"/>
                <a:ea typeface="+mn-ea"/>
              </a:rPr>
              <a:t>Ingame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35" name="Google Shape;13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36" name="Google Shape;13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a:t>
            </a:fld>
            <a:endParaRPr/>
          </a:p>
        </p:txBody>
      </p:sp>
      <p:sp>
        <p:nvSpPr>
          <p:cNvPr id="137" name="Google Shape;137;p18"/>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Team 소개</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50</a:t>
            </a:fld>
            <a:endParaRPr dirty="0"/>
          </a:p>
        </p:txBody>
      </p:sp>
      <p:pic>
        <p:nvPicPr>
          <p:cNvPr id="674" name="Google Shape;674;p63"/>
          <p:cNvPicPr preferRelativeResize="0"/>
          <p:nvPr/>
        </p:nvPicPr>
        <p:blipFill>
          <a:blip r:embed="rId3">
            <a:alphaModFix/>
          </a:blip>
          <a:stretch>
            <a:fillRect/>
          </a:stretch>
        </p:blipFill>
        <p:spPr>
          <a:xfrm>
            <a:off x="152400" y="152400"/>
            <a:ext cx="7640082" cy="6051550"/>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Weapon </a:t>
            </a:r>
            <a:r>
              <a:rPr lang="ko-KR" altLang="en-US" sz="2400" b="1" dirty="0" smtClean="0">
                <a:latin typeface="+mn-ea"/>
                <a:ea typeface="+mn-ea"/>
              </a:rPr>
              <a:t>연출</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51</a:t>
            </a:fld>
            <a:endParaRPr/>
          </a:p>
        </p:txBody>
      </p:sp>
      <p:pic>
        <p:nvPicPr>
          <p:cNvPr id="681" name="Google Shape;681;p64"/>
          <p:cNvPicPr preferRelativeResize="0"/>
          <p:nvPr/>
        </p:nvPicPr>
        <p:blipFill>
          <a:blip r:embed="rId3">
            <a:alphaModFix/>
          </a:blip>
          <a:stretch>
            <a:fillRect/>
          </a:stretch>
        </p:blipFill>
        <p:spPr>
          <a:xfrm>
            <a:off x="235000" y="203175"/>
            <a:ext cx="7672670" cy="615317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Ending </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52</a:t>
            </a:fld>
            <a:endParaRPr/>
          </a:p>
        </p:txBody>
      </p:sp>
      <p:pic>
        <p:nvPicPr>
          <p:cNvPr id="688" name="Google Shape;688;p65"/>
          <p:cNvPicPr preferRelativeResize="0"/>
          <p:nvPr/>
        </p:nvPicPr>
        <p:blipFill>
          <a:blip r:embed="rId3">
            <a:alphaModFix/>
          </a:blip>
          <a:stretch>
            <a:fillRect/>
          </a:stretch>
        </p:blipFill>
        <p:spPr>
          <a:xfrm>
            <a:off x="220375" y="214450"/>
            <a:ext cx="7885025" cy="6323474"/>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3640015" cy="461665"/>
          </a:xfrm>
          <a:prstGeom prst="rect">
            <a:avLst/>
          </a:prstGeom>
          <a:noFill/>
        </p:spPr>
        <p:txBody>
          <a:bodyPr wrap="square" rtlCol="0">
            <a:spAutoFit/>
          </a:bodyPr>
          <a:lstStyle/>
          <a:p>
            <a:r>
              <a:rPr lang="en-US" altLang="ko-KR" sz="2400" b="1" dirty="0" smtClean="0">
                <a:latin typeface="+mn-ea"/>
                <a:ea typeface="+mn-ea"/>
              </a:rPr>
              <a:t>Ending - </a:t>
            </a:r>
            <a:r>
              <a:rPr lang="en-US" altLang="ko-KR" sz="2400" b="1" dirty="0" err="1" smtClean="0">
                <a:latin typeface="+mn-ea"/>
                <a:ea typeface="+mn-ea"/>
              </a:rPr>
              <a:t>CutScene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53</a:t>
            </a:fld>
            <a:endParaRPr/>
          </a:p>
        </p:txBody>
      </p:sp>
      <p:pic>
        <p:nvPicPr>
          <p:cNvPr id="695" name="Google Shape;695;p66"/>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Credit</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54</a:t>
            </a:fld>
            <a:endParaRPr dirty="0"/>
          </a:p>
        </p:txBody>
      </p:sp>
      <p:pic>
        <p:nvPicPr>
          <p:cNvPr id="702" name="Google Shape;702;p67"/>
          <p:cNvPicPr preferRelativeResize="0"/>
          <p:nvPr/>
        </p:nvPicPr>
        <p:blipFill>
          <a:blip r:embed="rId3">
            <a:alphaModFix/>
          </a:blip>
          <a:stretch>
            <a:fillRect/>
          </a:stretch>
        </p:blipFill>
        <p:spPr>
          <a:xfrm>
            <a:off x="297650" y="278075"/>
            <a:ext cx="7579320" cy="607827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Cookie (East Egg)</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08" name="Google Shape;708;p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09" name="Google Shape;709;p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55</a:t>
            </a:fld>
            <a:endParaRPr/>
          </a:p>
        </p:txBody>
      </p:sp>
      <p:sp>
        <p:nvSpPr>
          <p:cNvPr id="710" name="Google Shape;710;p68"/>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플레이 영상</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16" name="Google Shape;716;p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17" name="Google Shape;717;p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56</a:t>
            </a:fld>
            <a:endParaRPr/>
          </a:p>
        </p:txBody>
      </p:sp>
      <p:sp>
        <p:nvSpPr>
          <p:cNvPr id="718" name="Google Shape;718;p69"/>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에피소드</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#1 Action RPG?</a:t>
            </a:r>
            <a:endParaRPr/>
          </a:p>
        </p:txBody>
      </p:sp>
      <p:sp>
        <p:nvSpPr>
          <p:cNvPr id="724" name="Google Shape;72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25" name="Google Shape;72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26" name="Google Shape;72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57</a:t>
            </a:fld>
            <a:endParaRPr/>
          </a:p>
        </p:txBody>
      </p:sp>
      <p:sp>
        <p:nvSpPr>
          <p:cNvPr id="727" name="Google Shape;727;p70"/>
          <p:cNvSpPr txBox="1"/>
          <p:nvPr/>
        </p:nvSpPr>
        <p:spPr>
          <a:xfrm>
            <a:off x="5444775" y="1554325"/>
            <a:ext cx="5885400" cy="43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b="1" dirty="0" err="1">
                <a:highlight>
                  <a:srgbClr val="FFFFFF"/>
                </a:highlight>
                <a:latin typeface="+mn-ea"/>
                <a:ea typeface="+mn-ea"/>
              </a:rPr>
              <a:t>젤다의</a:t>
            </a:r>
            <a:r>
              <a:rPr lang="ko-KR" sz="2500" b="1" dirty="0">
                <a:highlight>
                  <a:srgbClr val="FFFFFF"/>
                </a:highlight>
                <a:latin typeface="+mn-ea"/>
                <a:ea typeface="+mn-ea"/>
              </a:rPr>
              <a:t> 전설모티브로</a:t>
            </a:r>
            <a:endParaRPr sz="2500" b="1" dirty="0">
              <a:highlight>
                <a:srgbClr val="FFFFFF"/>
              </a:highlight>
              <a:latin typeface="+mn-ea"/>
              <a:ea typeface="+mn-ea"/>
            </a:endParaRPr>
          </a:p>
          <a:p>
            <a:pPr marL="0" lvl="0" indent="0" algn="l" rtl="0">
              <a:spcBef>
                <a:spcPts val="0"/>
              </a:spcBef>
              <a:spcAft>
                <a:spcPts val="0"/>
              </a:spcAft>
              <a:buNone/>
            </a:pPr>
            <a:r>
              <a:rPr lang="ko-KR" sz="2500" b="1" dirty="0">
                <a:highlight>
                  <a:srgbClr val="FFFFFF"/>
                </a:highlight>
                <a:latin typeface="+mn-ea"/>
                <a:ea typeface="+mn-ea"/>
              </a:rPr>
              <a:t>고전액션 RPG 스타일을 구현</a:t>
            </a:r>
            <a:endParaRPr sz="2500" b="1" dirty="0">
              <a:highlight>
                <a:srgbClr val="FFFFFF"/>
              </a:highlight>
              <a:latin typeface="+mn-ea"/>
              <a:ea typeface="+mn-ea"/>
            </a:endParaRPr>
          </a:p>
          <a:p>
            <a:pPr marL="0" lvl="0" indent="0" algn="l" rtl="0">
              <a:spcBef>
                <a:spcPts val="0"/>
              </a:spcBef>
              <a:spcAft>
                <a:spcPts val="0"/>
              </a:spcAft>
              <a:buNone/>
            </a:pP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플레이어에게 목표를 알려주고 문제를 풀면서 이동하라</a:t>
            </a: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다양한 액션으로 문제를 풀어라</a:t>
            </a: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a:t>
            </a:r>
            <a:r>
              <a:rPr lang="ko-KR" sz="2500" dirty="0" err="1">
                <a:highlight>
                  <a:srgbClr val="FFFFFF"/>
                </a:highlight>
                <a:latin typeface="+mn-ea"/>
                <a:ea typeface="+mn-ea"/>
              </a:rPr>
              <a:t>같은사이즈</a:t>
            </a:r>
            <a:r>
              <a:rPr lang="ko-KR" sz="2500" dirty="0">
                <a:highlight>
                  <a:srgbClr val="FFFFFF"/>
                </a:highlight>
                <a:latin typeface="+mn-ea"/>
                <a:ea typeface="+mn-ea"/>
              </a:rPr>
              <a:t>(</a:t>
            </a:r>
            <a:r>
              <a:rPr lang="ko-KR" sz="2500" dirty="0" err="1">
                <a:highlight>
                  <a:srgbClr val="FFFFFF"/>
                </a:highlight>
                <a:latin typeface="+mn-ea"/>
                <a:ea typeface="+mn-ea"/>
              </a:rPr>
              <a:t>모둘화</a:t>
            </a:r>
            <a:r>
              <a:rPr lang="ko-KR" sz="2500" dirty="0">
                <a:highlight>
                  <a:srgbClr val="FFFFFF"/>
                </a:highlight>
                <a:latin typeface="+mn-ea"/>
                <a:ea typeface="+mn-ea"/>
              </a:rPr>
              <a:t>)</a:t>
            </a:r>
            <a:r>
              <a:rPr lang="ko-KR" sz="2500" dirty="0" err="1">
                <a:highlight>
                  <a:srgbClr val="FFFFFF"/>
                </a:highlight>
                <a:latin typeface="+mn-ea"/>
                <a:ea typeface="+mn-ea"/>
              </a:rPr>
              <a:t>맵에서</a:t>
            </a:r>
            <a:r>
              <a:rPr lang="ko-KR" sz="2500" dirty="0">
                <a:highlight>
                  <a:srgbClr val="FFFFFF"/>
                </a:highlight>
                <a:latin typeface="+mn-ea"/>
                <a:ea typeface="+mn-ea"/>
              </a:rPr>
              <a:t> 이동하는 느낌</a:t>
            </a:r>
            <a:endParaRPr sz="2500" dirty="0">
              <a:highlight>
                <a:srgbClr val="FFFFFF"/>
              </a:highlight>
              <a:latin typeface="+mn-ea"/>
              <a:ea typeface="+mn-ea"/>
            </a:endParaRPr>
          </a:p>
          <a:p>
            <a:pPr marL="0" lvl="0" indent="0" algn="l" rtl="0">
              <a:spcBef>
                <a:spcPts val="0"/>
              </a:spcBef>
              <a:spcAft>
                <a:spcPts val="0"/>
              </a:spcAft>
              <a:buNone/>
            </a:pPr>
            <a:endParaRPr sz="2500" dirty="0">
              <a:latin typeface="+mn-ea"/>
              <a:ea typeface="+mn-ea"/>
            </a:endParaRPr>
          </a:p>
          <a:p>
            <a:pPr marL="0" lvl="0" indent="0" algn="l" rtl="0">
              <a:lnSpc>
                <a:spcPct val="115000"/>
              </a:lnSpc>
              <a:spcBef>
                <a:spcPts val="0"/>
              </a:spcBef>
              <a:spcAft>
                <a:spcPts val="0"/>
              </a:spcAft>
              <a:buNone/>
            </a:pPr>
            <a:endParaRPr sz="2500" dirty="0">
              <a:highlight>
                <a:srgbClr val="FFFFFF"/>
              </a:highlight>
              <a:latin typeface="+mn-ea"/>
              <a:ea typeface="+mn-ea"/>
            </a:endParaRPr>
          </a:p>
        </p:txBody>
      </p:sp>
      <p:pic>
        <p:nvPicPr>
          <p:cNvPr id="728" name="Google Shape;728;p70"/>
          <p:cNvPicPr preferRelativeResize="0"/>
          <p:nvPr/>
        </p:nvPicPr>
        <p:blipFill rotWithShape="1">
          <a:blip r:embed="rId3">
            <a:alphaModFix/>
          </a:blip>
          <a:srcRect r="50022" b="7209"/>
          <a:stretch/>
        </p:blipFill>
        <p:spPr>
          <a:xfrm>
            <a:off x="390863" y="1316175"/>
            <a:ext cx="2878724" cy="2618950"/>
          </a:xfrm>
          <a:prstGeom prst="rect">
            <a:avLst/>
          </a:prstGeom>
          <a:noFill/>
          <a:ln>
            <a:noFill/>
          </a:ln>
        </p:spPr>
      </p:pic>
      <p:pic>
        <p:nvPicPr>
          <p:cNvPr id="729" name="Google Shape;729;p70"/>
          <p:cNvPicPr preferRelativeResize="0"/>
          <p:nvPr/>
        </p:nvPicPr>
        <p:blipFill rotWithShape="1">
          <a:blip r:embed="rId3">
            <a:alphaModFix/>
          </a:blip>
          <a:srcRect l="50022" b="7209"/>
          <a:stretch/>
        </p:blipFill>
        <p:spPr>
          <a:xfrm>
            <a:off x="2186475" y="3323475"/>
            <a:ext cx="2878724" cy="2618950"/>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7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#2 플렉탈구조?</a:t>
            </a:r>
            <a:endParaRPr/>
          </a:p>
        </p:txBody>
      </p:sp>
      <p:sp>
        <p:nvSpPr>
          <p:cNvPr id="735" name="Google Shape;735;p71"/>
          <p:cNvSpPr txBox="1">
            <a:spLocks noGrp="1"/>
          </p:cNvSpPr>
          <p:nvPr>
            <p:ph type="body" idx="1"/>
          </p:nvPr>
        </p:nvSpPr>
        <p:spPr>
          <a:xfrm>
            <a:off x="567942" y="1584463"/>
            <a:ext cx="44490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맵사이즈 (17x13)</a:t>
            </a:r>
            <a:endParaRPr/>
          </a:p>
        </p:txBody>
      </p:sp>
      <p:sp>
        <p:nvSpPr>
          <p:cNvPr id="736" name="Google Shape;736;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37" name="Google Shape;737;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38" name="Google Shape;738;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58</a:t>
            </a:fld>
            <a:endParaRPr/>
          </a:p>
        </p:txBody>
      </p:sp>
      <p:sp>
        <p:nvSpPr>
          <p:cNvPr id="739" name="Google Shape;739;p71"/>
          <p:cNvSpPr txBox="1"/>
          <p:nvPr/>
        </p:nvSpPr>
        <p:spPr>
          <a:xfrm>
            <a:off x="722850" y="2137200"/>
            <a:ext cx="10630800" cy="358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기능개발후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맵사이즈를</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정할때</a:t>
            </a:r>
            <a:r>
              <a:rPr lang="ko-KR" sz="2400" dirty="0">
                <a:solidFill>
                  <a:schemeClr val="dk1"/>
                </a:solidFill>
                <a:highlight>
                  <a:srgbClr val="FFFFFF"/>
                </a:highlight>
                <a:latin typeface="+mn-ea"/>
                <a:ea typeface="+mn-ea"/>
                <a:cs typeface="Roboto"/>
                <a:sym typeface="Roboto"/>
              </a:rPr>
              <a:t> 디폴트 </a:t>
            </a:r>
            <a:r>
              <a:rPr lang="ko-KR" sz="2400" dirty="0" err="1">
                <a:solidFill>
                  <a:schemeClr val="dk1"/>
                </a:solidFill>
                <a:highlight>
                  <a:srgbClr val="FFFFFF"/>
                </a:highlight>
                <a:latin typeface="+mn-ea"/>
                <a:ea typeface="+mn-ea"/>
                <a:cs typeface="Roboto"/>
                <a:sym typeface="Roboto"/>
              </a:rPr>
              <a:t>맵을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유지한채</a:t>
            </a:r>
            <a:r>
              <a:rPr lang="ko-KR" sz="2400" dirty="0">
                <a:solidFill>
                  <a:schemeClr val="dk1"/>
                </a:solidFill>
                <a:highlight>
                  <a:srgbClr val="FFFFFF"/>
                </a:highlight>
                <a:latin typeface="+mn-ea"/>
                <a:ea typeface="+mn-ea"/>
                <a:cs typeface="Roboto"/>
                <a:sym typeface="Roboto"/>
              </a:rPr>
              <a:t> 표현하자.</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입구는 4방향</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한맵에</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많은이벤트를</a:t>
            </a:r>
            <a:r>
              <a:rPr lang="ko-KR" sz="2400" dirty="0">
                <a:solidFill>
                  <a:schemeClr val="dk1"/>
                </a:solidFill>
                <a:highlight>
                  <a:srgbClr val="FFFFFF"/>
                </a:highlight>
                <a:latin typeface="+mn-ea"/>
                <a:ea typeface="+mn-ea"/>
                <a:cs typeface="Roboto"/>
                <a:sym typeface="Roboto"/>
              </a:rPr>
              <a:t> 걸기 어렵다.</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같은사이즈이니</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깉은맵을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여러게만들어</a:t>
            </a:r>
            <a:r>
              <a:rPr lang="ko-KR" sz="2400" dirty="0">
                <a:solidFill>
                  <a:schemeClr val="dk1"/>
                </a:solidFill>
                <a:highlight>
                  <a:srgbClr val="FFFFFF"/>
                </a:highlight>
                <a:latin typeface="+mn-ea"/>
                <a:ea typeface="+mn-ea"/>
                <a:cs typeface="Roboto"/>
                <a:sym typeface="Roboto"/>
              </a:rPr>
              <a:t> 이벤트로 이동하게 하면 </a:t>
            </a:r>
            <a:r>
              <a:rPr lang="ko-KR" sz="2400" dirty="0" err="1">
                <a:solidFill>
                  <a:schemeClr val="dk1"/>
                </a:solidFill>
                <a:highlight>
                  <a:srgbClr val="FFFFFF"/>
                </a:highlight>
                <a:latin typeface="+mn-ea"/>
                <a:ea typeface="+mn-ea"/>
                <a:cs typeface="Roboto"/>
                <a:sym typeface="Roboto"/>
              </a:rPr>
              <a:t>한맵에서</a:t>
            </a:r>
            <a:r>
              <a:rPr lang="ko-KR" sz="2400" dirty="0">
                <a:solidFill>
                  <a:schemeClr val="dk1"/>
                </a:solidFill>
                <a:highlight>
                  <a:srgbClr val="FFFFFF"/>
                </a:highlight>
                <a:latin typeface="+mn-ea"/>
                <a:ea typeface="+mn-ea"/>
                <a:cs typeface="Roboto"/>
                <a:sym typeface="Roboto"/>
              </a:rPr>
              <a:t> 다양하게 무제한으로 </a:t>
            </a:r>
            <a:r>
              <a:rPr lang="ko-KR" sz="2400" dirty="0" err="1">
                <a:solidFill>
                  <a:schemeClr val="dk1"/>
                </a:solidFill>
                <a:highlight>
                  <a:srgbClr val="FFFFFF"/>
                </a:highlight>
                <a:latin typeface="+mn-ea"/>
                <a:ea typeface="+mn-ea"/>
                <a:cs typeface="Roboto"/>
                <a:sym typeface="Roboto"/>
              </a:rPr>
              <a:t>표현할수</a:t>
            </a:r>
            <a:r>
              <a:rPr lang="ko-KR" sz="2400" dirty="0">
                <a:solidFill>
                  <a:schemeClr val="dk1"/>
                </a:solidFill>
                <a:highlight>
                  <a:srgbClr val="FFFFFF"/>
                </a:highlight>
                <a:latin typeface="+mn-ea"/>
                <a:ea typeface="+mn-ea"/>
                <a:cs typeface="Roboto"/>
                <a:sym typeface="Roboto"/>
              </a:rPr>
              <a:t> 있다.</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같은맵에</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다른이벤트를</a:t>
            </a:r>
            <a:r>
              <a:rPr lang="ko-KR" sz="2400" dirty="0">
                <a:solidFill>
                  <a:schemeClr val="dk1"/>
                </a:solidFill>
                <a:highlight>
                  <a:srgbClr val="FFFFFF"/>
                </a:highlight>
                <a:latin typeface="+mn-ea"/>
                <a:ea typeface="+mn-ea"/>
                <a:cs typeface="Roboto"/>
                <a:sym typeface="Roboto"/>
              </a:rPr>
              <a:t> phase 라 부르자.</a:t>
            </a:r>
            <a:endParaRPr sz="2800" dirty="0">
              <a:latin typeface="+mn-ea"/>
              <a:ea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2"/>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레벨디자인</a:t>
            </a:r>
            <a:endParaRPr/>
          </a:p>
        </p:txBody>
      </p:sp>
      <p:sp>
        <p:nvSpPr>
          <p:cNvPr id="745" name="Google Shape;745;p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46" name="Google Shape;746;p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47" name="Google Shape;747;p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59</a:t>
            </a:fld>
            <a:endParaRPr/>
          </a:p>
        </p:txBody>
      </p:sp>
      <p:pic>
        <p:nvPicPr>
          <p:cNvPr id="748" name="Google Shape;748;p72" descr="image.png"/>
          <p:cNvPicPr preferRelativeResize="0"/>
          <p:nvPr/>
        </p:nvPicPr>
        <p:blipFill rotWithShape="1">
          <a:blip r:embed="rId3">
            <a:alphaModFix/>
          </a:blip>
          <a:srcRect/>
          <a:stretch/>
        </p:blipFill>
        <p:spPr>
          <a:xfrm>
            <a:off x="237135" y="1567284"/>
            <a:ext cx="11954864" cy="4321452"/>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p:nvPr/>
        </p:nvSpPr>
        <p:spPr>
          <a:xfrm>
            <a:off x="9424917" y="2715254"/>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3" name="Google Shape;143;p19"/>
          <p:cNvSpPr/>
          <p:nvPr/>
        </p:nvSpPr>
        <p:spPr>
          <a:xfrm>
            <a:off x="7313659"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4" name="Google Shape;144;p19"/>
          <p:cNvSpPr/>
          <p:nvPr/>
        </p:nvSpPr>
        <p:spPr>
          <a:xfrm>
            <a:off x="5190769"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5" name="Google Shape;145;p19"/>
          <p:cNvSpPr/>
          <p:nvPr/>
        </p:nvSpPr>
        <p:spPr>
          <a:xfrm>
            <a:off x="3073695"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6" name="Google Shape;146;p19"/>
          <p:cNvSpPr/>
          <p:nvPr/>
        </p:nvSpPr>
        <p:spPr>
          <a:xfrm>
            <a:off x="956621"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47" name="Google Shape;147;p19"/>
          <p:cNvPicPr preferRelativeResize="0"/>
          <p:nvPr/>
        </p:nvPicPr>
        <p:blipFill>
          <a:blip r:embed="rId3">
            <a:alphaModFix/>
          </a:blip>
          <a:stretch>
            <a:fillRect/>
          </a:stretch>
        </p:blipFill>
        <p:spPr>
          <a:xfrm>
            <a:off x="1079175" y="2836163"/>
            <a:ext cx="1620000" cy="1620000"/>
          </a:xfrm>
          <a:prstGeom prst="rect">
            <a:avLst/>
          </a:prstGeom>
          <a:noFill/>
          <a:ln>
            <a:noFill/>
          </a:ln>
        </p:spPr>
      </p:pic>
      <p:sp>
        <p:nvSpPr>
          <p:cNvPr id="148" name="Google Shape;148;p1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49" name="Google Shape;14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50" name="Google Shape;15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51" name="Google Shape;15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a:t>
            </a:fld>
            <a:endParaRPr/>
          </a:p>
        </p:txBody>
      </p:sp>
      <p:sp>
        <p:nvSpPr>
          <p:cNvPr id="152" name="Google Shape;152;p19"/>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53" name="Google Shape;153;p19"/>
          <p:cNvSpPr txBox="1"/>
          <p:nvPr/>
        </p:nvSpPr>
        <p:spPr>
          <a:xfrm>
            <a:off x="937846" y="4928080"/>
            <a:ext cx="15357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dirty="0">
                <a:solidFill>
                  <a:schemeClr val="dk1"/>
                </a:solidFill>
                <a:latin typeface="Malgun Gothic"/>
                <a:ea typeface="Malgun Gothic"/>
                <a:cs typeface="Malgun Gothic"/>
                <a:sym typeface="Malgun Gothic"/>
              </a:rPr>
              <a:t>PM: 숟가락</a:t>
            </a:r>
            <a:endParaRPr sz="1400" dirty="0">
              <a:solidFill>
                <a:schemeClr val="dk1"/>
              </a:solidFill>
              <a:latin typeface="Malgun Gothic"/>
              <a:ea typeface="Malgun Gothic"/>
              <a:cs typeface="Malgun Gothic"/>
              <a:sym typeface="Malgun Gothic"/>
            </a:endParaRPr>
          </a:p>
        </p:txBody>
      </p:sp>
      <p:sp>
        <p:nvSpPr>
          <p:cNvPr id="154" name="Google Shape;154;p19"/>
          <p:cNvSpPr txBox="1"/>
          <p:nvPr/>
        </p:nvSpPr>
        <p:spPr>
          <a:xfrm>
            <a:off x="3073706" y="4928069"/>
            <a:ext cx="2104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개기자(개발&amp;기획)</a:t>
            </a:r>
            <a:endParaRPr sz="1400">
              <a:solidFill>
                <a:schemeClr val="dk1"/>
              </a:solidFill>
              <a:latin typeface="Malgun Gothic"/>
              <a:ea typeface="Malgun Gothic"/>
              <a:cs typeface="Malgun Gothic"/>
              <a:sym typeface="Malgun Gothic"/>
            </a:endParaRPr>
          </a:p>
        </p:txBody>
      </p:sp>
      <p:sp>
        <p:nvSpPr>
          <p:cNvPr id="155" name="Google Shape;155;p19"/>
          <p:cNvSpPr txBox="1"/>
          <p:nvPr/>
        </p:nvSpPr>
        <p:spPr>
          <a:xfrm>
            <a:off x="5153168" y="4928082"/>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기발자(기획&amp;시스템)</a:t>
            </a:r>
            <a:endParaRPr sz="1400">
              <a:solidFill>
                <a:schemeClr val="dk1"/>
              </a:solidFill>
              <a:latin typeface="Malgun Gothic"/>
              <a:ea typeface="Malgun Gothic"/>
              <a:cs typeface="Malgun Gothic"/>
              <a:sym typeface="Malgun Gothic"/>
            </a:endParaRPr>
          </a:p>
        </p:txBody>
      </p:sp>
      <p:sp>
        <p:nvSpPr>
          <p:cNvPr id="156" name="Google Shape;156;p19"/>
          <p:cNvSpPr txBox="1"/>
          <p:nvPr/>
        </p:nvSpPr>
        <p:spPr>
          <a:xfrm>
            <a:off x="7313662" y="4928082"/>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디획자(디자인&amp;기획)</a:t>
            </a:r>
            <a:endParaRPr sz="1400">
              <a:solidFill>
                <a:schemeClr val="dk1"/>
              </a:solidFill>
              <a:latin typeface="Malgun Gothic"/>
              <a:ea typeface="Malgun Gothic"/>
              <a:cs typeface="Malgun Gothic"/>
              <a:sym typeface="Malgun Gothic"/>
            </a:endParaRPr>
          </a:p>
        </p:txBody>
      </p:sp>
      <p:sp>
        <p:nvSpPr>
          <p:cNvPr id="157" name="Google Shape;157;p19"/>
          <p:cNvSpPr txBox="1"/>
          <p:nvPr/>
        </p:nvSpPr>
        <p:spPr>
          <a:xfrm>
            <a:off x="9424925" y="4928077"/>
            <a:ext cx="19929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테크니션컨셉러</a:t>
            </a:r>
            <a:endParaRPr sz="1400">
              <a:solidFill>
                <a:schemeClr val="dk1"/>
              </a:solidFill>
              <a:latin typeface="Malgun Gothic"/>
              <a:ea typeface="Malgun Gothic"/>
              <a:cs typeface="Malgun Gothic"/>
              <a:sym typeface="Malgun Gothic"/>
            </a:endParaRPr>
          </a:p>
        </p:txBody>
      </p:sp>
      <p:sp>
        <p:nvSpPr>
          <p:cNvPr id="158" name="Google Shape;158;p19"/>
          <p:cNvSpPr txBox="1"/>
          <p:nvPr/>
        </p:nvSpPr>
        <p:spPr>
          <a:xfrm>
            <a:off x="963800" y="5590000"/>
            <a:ext cx="103005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팀원 : 이경호, 이재천, 양시영, 고명인, 전세현</a:t>
            </a:r>
            <a:endParaRPr sz="1000">
              <a:solidFill>
                <a:srgbClr val="868C90"/>
              </a:solidFill>
              <a:highlight>
                <a:srgbClr val="FFFFFF"/>
              </a:highlight>
              <a:latin typeface="Roboto"/>
              <a:ea typeface="Roboto"/>
              <a:cs typeface="Roboto"/>
              <a:sym typeface="Roboto"/>
            </a:endParaRPr>
          </a:p>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159" name="Google Shape;159;p19"/>
          <p:cNvPicPr preferRelativeResize="0"/>
          <p:nvPr/>
        </p:nvPicPr>
        <p:blipFill>
          <a:blip r:embed="rId4">
            <a:alphaModFix/>
          </a:blip>
          <a:stretch>
            <a:fillRect/>
          </a:stretch>
        </p:blipFill>
        <p:spPr>
          <a:xfrm>
            <a:off x="9544575" y="2836163"/>
            <a:ext cx="1620000" cy="1620000"/>
          </a:xfrm>
          <a:prstGeom prst="rect">
            <a:avLst/>
          </a:prstGeom>
          <a:noFill/>
          <a:ln>
            <a:noFill/>
          </a:ln>
        </p:spPr>
      </p:pic>
      <p:pic>
        <p:nvPicPr>
          <p:cNvPr id="160" name="Google Shape;160;p19"/>
          <p:cNvPicPr preferRelativeResize="0"/>
          <p:nvPr/>
        </p:nvPicPr>
        <p:blipFill>
          <a:blip r:embed="rId5">
            <a:alphaModFix/>
          </a:blip>
          <a:stretch>
            <a:fillRect/>
          </a:stretch>
        </p:blipFill>
        <p:spPr>
          <a:xfrm>
            <a:off x="7430388" y="2898713"/>
            <a:ext cx="1620000" cy="1498500"/>
          </a:xfrm>
          <a:prstGeom prst="rect">
            <a:avLst/>
          </a:prstGeom>
          <a:noFill/>
          <a:ln>
            <a:noFill/>
          </a:ln>
        </p:spPr>
      </p:pic>
      <p:pic>
        <p:nvPicPr>
          <p:cNvPr id="161" name="Google Shape;161;p19"/>
          <p:cNvPicPr preferRelativeResize="0"/>
          <p:nvPr/>
        </p:nvPicPr>
        <p:blipFill>
          <a:blip r:embed="rId6">
            <a:alphaModFix/>
          </a:blip>
          <a:stretch>
            <a:fillRect/>
          </a:stretch>
        </p:blipFill>
        <p:spPr>
          <a:xfrm>
            <a:off x="5316225" y="2836163"/>
            <a:ext cx="1620000" cy="1620000"/>
          </a:xfrm>
          <a:prstGeom prst="rect">
            <a:avLst/>
          </a:prstGeom>
          <a:noFill/>
          <a:ln>
            <a:noFill/>
          </a:ln>
        </p:spPr>
      </p:pic>
      <p:pic>
        <p:nvPicPr>
          <p:cNvPr id="162" name="Google Shape;162;p19"/>
          <p:cNvPicPr preferRelativeResize="0"/>
          <p:nvPr/>
        </p:nvPicPr>
        <p:blipFill>
          <a:blip r:embed="rId7">
            <a:alphaModFix/>
          </a:blip>
          <a:stretch>
            <a:fillRect/>
          </a:stretch>
        </p:blipFill>
        <p:spPr>
          <a:xfrm>
            <a:off x="3196250" y="2836163"/>
            <a:ext cx="1620000" cy="1620000"/>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60</a:t>
            </a:fld>
            <a:endParaRPr/>
          </a:p>
        </p:txBody>
      </p:sp>
      <p:pic>
        <p:nvPicPr>
          <p:cNvPr id="757" name="Google Shape;757;p73"/>
          <p:cNvPicPr preferRelativeResize="0"/>
          <p:nvPr/>
        </p:nvPicPr>
        <p:blipFill>
          <a:blip r:embed="rId3">
            <a:alphaModFix/>
          </a:blip>
          <a:stretch>
            <a:fillRect/>
          </a:stretch>
        </p:blipFill>
        <p:spPr>
          <a:xfrm>
            <a:off x="2980939" y="0"/>
            <a:ext cx="9075181" cy="6858000"/>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754" name="Google Shape;754;p73"/>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ltLang="en-US" dirty="0" smtClean="0"/>
              <a:t>레벨디자인</a:t>
            </a:r>
            <a:endParaRPr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7"/>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796" name="Google Shape;796;p77"/>
          <p:cNvSpPr txBox="1">
            <a:spLocks noGrp="1"/>
          </p:cNvSpPr>
          <p:nvPr>
            <p:ph type="body" idx="1"/>
          </p:nvPr>
        </p:nvSpPr>
        <p:spPr>
          <a:xfrm>
            <a:off x="8522677" y="1825625"/>
            <a:ext cx="2954215"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ko-KR" altLang="en-US" dirty="0" err="1" smtClean="0"/>
              <a:t>맵에</a:t>
            </a:r>
            <a:r>
              <a:rPr lang="ko-KR" altLang="en-US" dirty="0" smtClean="0"/>
              <a:t> </a:t>
            </a:r>
            <a:r>
              <a:rPr lang="ko-KR" altLang="en-US" dirty="0" err="1" smtClean="0"/>
              <a:t>씬네임을</a:t>
            </a:r>
            <a:r>
              <a:rPr lang="ko-KR" altLang="en-US" dirty="0" smtClean="0"/>
              <a:t> 붙이고 같은 </a:t>
            </a:r>
            <a:r>
              <a:rPr lang="en-US" altLang="ko-KR" dirty="0" smtClean="0"/>
              <a:t>Phase</a:t>
            </a:r>
            <a:r>
              <a:rPr lang="ko-KR" altLang="en-US" dirty="0" smtClean="0"/>
              <a:t>를 </a:t>
            </a:r>
            <a:r>
              <a:rPr lang="ko-KR" altLang="en-US" dirty="0" err="1" smtClean="0"/>
              <a:t>자식노드로</a:t>
            </a:r>
            <a:r>
              <a:rPr lang="ko-KR" altLang="en-US" dirty="0" smtClean="0"/>
              <a:t> </a:t>
            </a:r>
            <a:r>
              <a:rPr lang="ko-KR" altLang="en-US" dirty="0" err="1" smtClean="0"/>
              <a:t>이어놓은상태</a:t>
            </a:r>
            <a:endParaRPr lang="en-US" altLang="ko-KR" dirty="0" smtClean="0"/>
          </a:p>
          <a:p>
            <a:pPr lvl="0" indent="-457200" algn="l" rtl="0">
              <a:spcBef>
                <a:spcPts val="1000"/>
              </a:spcBef>
              <a:spcAft>
                <a:spcPts val="0"/>
              </a:spcAft>
              <a:buFontTx/>
              <a:buChar char="-"/>
            </a:pPr>
            <a:r>
              <a:rPr lang="ko-KR" altLang="en-US" dirty="0" smtClean="0"/>
              <a:t>실제플레이 </a:t>
            </a:r>
            <a:r>
              <a:rPr lang="ko-KR" altLang="en-US" dirty="0" err="1" smtClean="0"/>
              <a:t>맵은</a:t>
            </a:r>
            <a:r>
              <a:rPr lang="ko-KR" altLang="en-US" dirty="0" smtClean="0"/>
              <a:t> 무한확장이 가능하다</a:t>
            </a:r>
            <a:r>
              <a:rPr lang="en-US" altLang="ko-KR" dirty="0" smtClean="0"/>
              <a:t>.</a:t>
            </a:r>
            <a:endParaRPr dirty="0"/>
          </a:p>
        </p:txBody>
      </p:sp>
      <p:sp>
        <p:nvSpPr>
          <p:cNvPr id="797" name="Google Shape;797;p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61</a:t>
            </a:fld>
            <a:endParaRPr dirty="0"/>
          </a:p>
        </p:txBody>
      </p:sp>
      <p:pic>
        <p:nvPicPr>
          <p:cNvPr id="798" name="Google Shape;798;p77"/>
          <p:cNvPicPr preferRelativeResize="0"/>
          <p:nvPr/>
        </p:nvPicPr>
        <p:blipFill>
          <a:blip r:embed="rId3">
            <a:alphaModFix/>
          </a:blip>
          <a:stretch>
            <a:fillRect/>
          </a:stretch>
        </p:blipFill>
        <p:spPr>
          <a:xfrm>
            <a:off x="39761" y="0"/>
            <a:ext cx="8570828" cy="685800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78"/>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Phase 구조</a:t>
            </a:r>
            <a:endParaRPr/>
          </a:p>
        </p:txBody>
      </p:sp>
      <p:sp>
        <p:nvSpPr>
          <p:cNvPr id="805" name="Google Shape;805;p7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806" name="Google Shape;806;p7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62</a:t>
            </a:fld>
            <a:endParaRPr/>
          </a:p>
        </p:txBody>
      </p:sp>
      <p:pic>
        <p:nvPicPr>
          <p:cNvPr id="807" name="Google Shape;807;p78"/>
          <p:cNvPicPr preferRelativeResize="0"/>
          <p:nvPr/>
        </p:nvPicPr>
        <p:blipFill>
          <a:blip r:embed="rId3">
            <a:alphaModFix/>
          </a:blip>
          <a:stretch>
            <a:fillRect/>
          </a:stretch>
        </p:blipFill>
        <p:spPr>
          <a:xfrm>
            <a:off x="0" y="1392125"/>
            <a:ext cx="3791524" cy="2932900"/>
          </a:xfrm>
          <a:prstGeom prst="rect">
            <a:avLst/>
          </a:prstGeom>
          <a:noFill/>
          <a:ln>
            <a:noFill/>
          </a:ln>
        </p:spPr>
      </p:pic>
      <p:pic>
        <p:nvPicPr>
          <p:cNvPr id="808" name="Google Shape;808;p78"/>
          <p:cNvPicPr preferRelativeResize="0"/>
          <p:nvPr/>
        </p:nvPicPr>
        <p:blipFill>
          <a:blip r:embed="rId4">
            <a:alphaModFix/>
          </a:blip>
          <a:stretch>
            <a:fillRect/>
          </a:stretch>
        </p:blipFill>
        <p:spPr>
          <a:xfrm>
            <a:off x="2506675" y="2602498"/>
            <a:ext cx="4427275" cy="3514115"/>
          </a:xfrm>
          <a:prstGeom prst="rect">
            <a:avLst/>
          </a:prstGeom>
          <a:noFill/>
          <a:ln>
            <a:noFill/>
          </a:ln>
        </p:spPr>
      </p:pic>
      <p:pic>
        <p:nvPicPr>
          <p:cNvPr id="809" name="Google Shape;809;p78"/>
          <p:cNvPicPr preferRelativeResize="0"/>
          <p:nvPr/>
        </p:nvPicPr>
        <p:blipFill>
          <a:blip r:embed="rId5">
            <a:alphaModFix/>
          </a:blip>
          <a:stretch>
            <a:fillRect/>
          </a:stretch>
        </p:blipFill>
        <p:spPr>
          <a:xfrm>
            <a:off x="6012450" y="3367725"/>
            <a:ext cx="4309756" cy="3401925"/>
          </a:xfrm>
          <a:prstGeom prst="rect">
            <a:avLst/>
          </a:prstGeom>
          <a:noFill/>
          <a:ln>
            <a:noFill/>
          </a:ln>
        </p:spPr>
      </p:pic>
      <p:sp>
        <p:nvSpPr>
          <p:cNvPr id="810" name="Google Shape;810;p78"/>
          <p:cNvSpPr/>
          <p:nvPr/>
        </p:nvSpPr>
        <p:spPr>
          <a:xfrm>
            <a:off x="1963750" y="3601925"/>
            <a:ext cx="1590300" cy="79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t>Phase 2로 이동</a:t>
            </a:r>
            <a:endParaRPr/>
          </a:p>
        </p:txBody>
      </p:sp>
      <p:sp>
        <p:nvSpPr>
          <p:cNvPr id="811" name="Google Shape;811;p78"/>
          <p:cNvSpPr/>
          <p:nvPr/>
        </p:nvSpPr>
        <p:spPr>
          <a:xfrm>
            <a:off x="5722550" y="5143975"/>
            <a:ext cx="1590300" cy="79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t>Phase 3로 이동</a:t>
            </a:r>
            <a:endParaRPr/>
          </a:p>
        </p:txBody>
      </p:sp>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4"/>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#3 액션게임은 미니맵?</a:t>
            </a:r>
            <a:endParaRPr/>
          </a:p>
        </p:txBody>
      </p:sp>
      <p:sp>
        <p:nvSpPr>
          <p:cNvPr id="763" name="Google Shape;763;p74"/>
          <p:cNvSpPr txBox="1">
            <a:spLocks noGrp="1"/>
          </p:cNvSpPr>
          <p:nvPr>
            <p:ph type="body" idx="1"/>
          </p:nvPr>
        </p:nvSpPr>
        <p:spPr>
          <a:xfrm>
            <a:off x="567942" y="1753350"/>
            <a:ext cx="44490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미니맵을 넣자</a:t>
            </a:r>
            <a:endParaRPr/>
          </a:p>
        </p:txBody>
      </p:sp>
      <p:sp>
        <p:nvSpPr>
          <p:cNvPr id="764" name="Google Shape;764;p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65" name="Google Shape;765;p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66" name="Google Shape;766;p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63</a:t>
            </a:fld>
            <a:endParaRPr/>
          </a:p>
        </p:txBody>
      </p:sp>
      <p:sp>
        <p:nvSpPr>
          <p:cNvPr id="767" name="Google Shape;767;p74"/>
          <p:cNvSpPr txBox="1"/>
          <p:nvPr/>
        </p:nvSpPr>
        <p:spPr>
          <a:xfrm>
            <a:off x="722850" y="2521050"/>
            <a:ext cx="8481300" cy="35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UI를 만들 수 있는가? </a:t>
            </a:r>
            <a:r>
              <a:rPr lang="ko-KR" altLang="en-US" sz="2400" dirty="0" err="1" smtClean="0">
                <a:solidFill>
                  <a:schemeClr val="dk1"/>
                </a:solidFill>
                <a:highlight>
                  <a:srgbClr val="FFFFFF"/>
                </a:highlight>
                <a:latin typeface="+mn-ea"/>
                <a:ea typeface="+mn-ea"/>
                <a:cs typeface="Roboto"/>
                <a:sym typeface="Roboto"/>
              </a:rPr>
              <a:t>플러그인을</a:t>
            </a:r>
            <a:r>
              <a:rPr lang="ko-KR" altLang="en-US" sz="2400" dirty="0" smtClean="0">
                <a:solidFill>
                  <a:schemeClr val="dk1"/>
                </a:solidFill>
                <a:highlight>
                  <a:srgbClr val="FFFFFF"/>
                </a:highlight>
                <a:latin typeface="+mn-ea"/>
                <a:ea typeface="+mn-ea"/>
                <a:cs typeface="Roboto"/>
                <a:sym typeface="Roboto"/>
              </a:rPr>
              <a:t> 활용할 수 있나</a:t>
            </a:r>
            <a:r>
              <a:rPr lang="en-US" altLang="ko-KR" sz="2400" dirty="0" smtClean="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 없다.</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알고 있는 기능은 </a:t>
            </a:r>
            <a:r>
              <a:rPr lang="ko-KR" sz="2400" dirty="0" err="1">
                <a:solidFill>
                  <a:schemeClr val="dk1"/>
                </a:solidFill>
                <a:highlight>
                  <a:srgbClr val="FFFFFF"/>
                </a:highlight>
                <a:latin typeface="+mn-ea"/>
                <a:ea typeface="+mn-ea"/>
                <a:cs typeface="Roboto"/>
                <a:sym typeface="Roboto"/>
              </a:rPr>
              <a:t>맵</a:t>
            </a:r>
            <a:r>
              <a:rPr lang="ko-KR" sz="2400" dirty="0">
                <a:solidFill>
                  <a:schemeClr val="dk1"/>
                </a:solidFill>
                <a:highlight>
                  <a:srgbClr val="FFFFFF"/>
                </a:highlight>
                <a:latin typeface="+mn-ea"/>
                <a:ea typeface="+mn-ea"/>
                <a:cs typeface="Roboto"/>
                <a:sym typeface="Roboto"/>
              </a:rPr>
              <a:t> 이벤트.</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맵이</a:t>
            </a:r>
            <a:r>
              <a:rPr lang="ko-KR" sz="2400" dirty="0">
                <a:solidFill>
                  <a:schemeClr val="dk1"/>
                </a:solidFill>
                <a:highlight>
                  <a:srgbClr val="FFFFFF"/>
                </a:highlight>
                <a:latin typeface="+mn-ea"/>
                <a:ea typeface="+mn-ea"/>
                <a:cs typeface="Roboto"/>
                <a:sym typeface="Roboto"/>
              </a:rPr>
              <a:t> 모두 같으니까. </a:t>
            </a:r>
            <a:r>
              <a:rPr lang="ko-KR" sz="2400" dirty="0" err="1">
                <a:solidFill>
                  <a:schemeClr val="dk1"/>
                </a:solidFill>
                <a:highlight>
                  <a:srgbClr val="FFFFFF"/>
                </a:highlight>
                <a:latin typeface="+mn-ea"/>
                <a:ea typeface="+mn-ea"/>
                <a:cs typeface="Roboto"/>
                <a:sym typeface="Roboto"/>
              </a:rPr>
              <a:t>맵처럼</a:t>
            </a:r>
            <a:r>
              <a:rPr lang="ko-KR" sz="2400" dirty="0">
                <a:solidFill>
                  <a:schemeClr val="dk1"/>
                </a:solidFill>
                <a:highlight>
                  <a:srgbClr val="FFFFFF"/>
                </a:highlight>
                <a:latin typeface="+mn-ea"/>
                <a:ea typeface="+mn-ea"/>
                <a:cs typeface="Roboto"/>
                <a:sym typeface="Roboto"/>
              </a:rPr>
              <a:t> 하면 어떨까?</a:t>
            </a:r>
            <a:endParaRPr sz="2400" dirty="0">
              <a:solidFill>
                <a:schemeClr val="dk1"/>
              </a:solidFill>
              <a:highlight>
                <a:srgbClr val="FFFFFF"/>
              </a:highlight>
              <a:latin typeface="+mn-ea"/>
              <a:ea typeface="+mn-ea"/>
              <a:cs typeface="Roboto"/>
              <a:sym typeface="Roboto"/>
            </a:endParaRPr>
          </a:p>
          <a:p>
            <a:pPr marL="342900" lvl="0" indent="-342900" algn="l" rtl="0">
              <a:spcBef>
                <a:spcPts val="0"/>
              </a:spcBef>
              <a:spcAft>
                <a:spcPts val="0"/>
              </a:spcAft>
              <a:buFontTx/>
              <a:buChar char="-"/>
            </a:pPr>
            <a:r>
              <a:rPr lang="ko-KR" sz="2400" dirty="0" smtClean="0">
                <a:solidFill>
                  <a:schemeClr val="dk1"/>
                </a:solidFill>
                <a:highlight>
                  <a:srgbClr val="FFFFFF"/>
                </a:highlight>
                <a:latin typeface="+mn-ea"/>
                <a:ea typeface="+mn-ea"/>
                <a:cs typeface="Roboto"/>
                <a:sym typeface="Roboto"/>
              </a:rPr>
              <a:t>OK </a:t>
            </a:r>
            <a:r>
              <a:rPr lang="ko-KR" sz="2400" dirty="0">
                <a:solidFill>
                  <a:schemeClr val="dk1"/>
                </a:solidFill>
                <a:highlight>
                  <a:srgbClr val="FFFFFF"/>
                </a:highlight>
                <a:latin typeface="+mn-ea"/>
                <a:ea typeface="+mn-ea"/>
                <a:cs typeface="Roboto"/>
                <a:sym typeface="Roboto"/>
              </a:rPr>
              <a:t>타일로 만들고 </a:t>
            </a:r>
            <a:r>
              <a:rPr lang="ko-KR" sz="2400" dirty="0" err="1">
                <a:solidFill>
                  <a:schemeClr val="dk1"/>
                </a:solidFill>
                <a:highlight>
                  <a:srgbClr val="FFFFFF"/>
                </a:highlight>
                <a:latin typeface="+mn-ea"/>
                <a:ea typeface="+mn-ea"/>
                <a:cs typeface="Roboto"/>
                <a:sym typeface="Roboto"/>
              </a:rPr>
              <a:t>맵마다</a:t>
            </a:r>
            <a:r>
              <a:rPr lang="ko-KR" sz="2400" dirty="0">
                <a:solidFill>
                  <a:schemeClr val="dk1"/>
                </a:solidFill>
                <a:highlight>
                  <a:srgbClr val="FFFFFF"/>
                </a:highlight>
                <a:latin typeface="+mn-ea"/>
                <a:ea typeface="+mn-ea"/>
                <a:cs typeface="Roboto"/>
                <a:sym typeface="Roboto"/>
              </a:rPr>
              <a:t> </a:t>
            </a:r>
            <a:r>
              <a:rPr lang="ko-KR" altLang="en-US" sz="2400" dirty="0" smtClean="0">
                <a:solidFill>
                  <a:schemeClr val="dk1"/>
                </a:solidFill>
                <a:highlight>
                  <a:srgbClr val="FFFFFF"/>
                </a:highlight>
                <a:latin typeface="+mn-ea"/>
                <a:ea typeface="+mn-ea"/>
                <a:cs typeface="Roboto"/>
                <a:sym typeface="Roboto"/>
              </a:rPr>
              <a:t>해당 위치를 보여주자</a:t>
            </a:r>
            <a:r>
              <a:rPr lang="ko-KR" sz="2400" dirty="0" smtClean="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위치표시만 하면 </a:t>
            </a:r>
            <a:r>
              <a:rPr lang="ko-KR" sz="2400" dirty="0" err="1">
                <a:solidFill>
                  <a:schemeClr val="dk1"/>
                </a:solidFill>
                <a:highlight>
                  <a:srgbClr val="FFFFFF"/>
                </a:highlight>
                <a:latin typeface="+mn-ea"/>
                <a:ea typeface="+mn-ea"/>
                <a:cs typeface="Roboto"/>
                <a:sym typeface="Roboto"/>
              </a:rPr>
              <a:t>그럴듯</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할것</a:t>
            </a:r>
            <a:r>
              <a:rPr lang="ko-KR" sz="2400" dirty="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endParaRPr sz="2400" dirty="0">
              <a:solidFill>
                <a:schemeClr val="dk1"/>
              </a:solidFill>
              <a:highlight>
                <a:srgbClr val="FFFFFF"/>
              </a:highlight>
              <a:latin typeface="+mn-ea"/>
              <a:ea typeface="+mn-ea"/>
              <a:cs typeface="Roboto"/>
              <a:sym typeface="Roboto"/>
            </a:endParaRPr>
          </a:p>
          <a:p>
            <a:pPr marL="457200" lvl="0" indent="-381000" algn="l" rtl="0">
              <a:spcBef>
                <a:spcPts val="0"/>
              </a:spcBef>
              <a:spcAft>
                <a:spcPts val="0"/>
              </a:spcAft>
              <a:buClr>
                <a:schemeClr val="dk1"/>
              </a:buClr>
              <a:buSzPts val="2400"/>
              <a:buFont typeface="Roboto"/>
              <a:buChar char="-"/>
            </a:pPr>
            <a:r>
              <a:rPr lang="ko-KR" sz="2400" dirty="0" smtClean="0">
                <a:solidFill>
                  <a:schemeClr val="dk1"/>
                </a:solidFill>
                <a:highlight>
                  <a:srgbClr val="FFFFFF"/>
                </a:highlight>
                <a:latin typeface="+mn-ea"/>
                <a:ea typeface="+mn-ea"/>
                <a:cs typeface="Roboto"/>
                <a:sym typeface="Roboto"/>
              </a:rPr>
              <a:t>처음에 </a:t>
            </a:r>
            <a:r>
              <a:rPr lang="ko-KR" sz="2400" dirty="0" err="1" smtClean="0">
                <a:solidFill>
                  <a:schemeClr val="dk1"/>
                </a:solidFill>
                <a:highlight>
                  <a:srgbClr val="FFFFFF"/>
                </a:highlight>
                <a:latin typeface="+mn-ea"/>
                <a:ea typeface="+mn-ea"/>
                <a:cs typeface="Roboto"/>
                <a:sym typeface="Roboto"/>
              </a:rPr>
              <a:t>미니맵</a:t>
            </a:r>
            <a:r>
              <a:rPr lang="ko-KR" altLang="en-US" sz="2400" dirty="0" err="1" smtClean="0">
                <a:solidFill>
                  <a:schemeClr val="dk1"/>
                </a:solidFill>
                <a:highlight>
                  <a:srgbClr val="FFFFFF"/>
                </a:highlight>
                <a:latin typeface="+mn-ea"/>
                <a:ea typeface="+mn-ea"/>
                <a:cs typeface="Roboto"/>
                <a:sym typeface="Roboto"/>
              </a:rPr>
              <a:t>관련</a:t>
            </a:r>
            <a:r>
              <a:rPr lang="ko-KR" altLang="en-US" sz="2400" dirty="0" smtClean="0">
                <a:solidFill>
                  <a:schemeClr val="dk1"/>
                </a:solidFill>
                <a:highlight>
                  <a:srgbClr val="FFFFFF"/>
                </a:highlight>
                <a:latin typeface="+mn-ea"/>
                <a:ea typeface="+mn-ea"/>
                <a:cs typeface="Roboto"/>
                <a:sym typeface="Roboto"/>
              </a:rPr>
              <a:t> 연출로 자연스러운 </a:t>
            </a:r>
            <a:r>
              <a:rPr lang="ko-KR" altLang="en-US" sz="2400" dirty="0" err="1" smtClean="0">
                <a:solidFill>
                  <a:schemeClr val="dk1"/>
                </a:solidFill>
                <a:highlight>
                  <a:srgbClr val="FFFFFF"/>
                </a:highlight>
                <a:latin typeface="+mn-ea"/>
                <a:ea typeface="+mn-ea"/>
                <a:cs typeface="Roboto"/>
                <a:sym typeface="Roboto"/>
              </a:rPr>
              <a:t>튜토리얼을</a:t>
            </a:r>
            <a:r>
              <a:rPr lang="ko-KR" altLang="en-US" sz="2400" dirty="0" smtClean="0">
                <a:solidFill>
                  <a:schemeClr val="dk1"/>
                </a:solidFill>
                <a:highlight>
                  <a:srgbClr val="FFFFFF"/>
                </a:highlight>
                <a:latin typeface="+mn-ea"/>
                <a:ea typeface="+mn-ea"/>
                <a:cs typeface="Roboto"/>
                <a:sym typeface="Roboto"/>
              </a:rPr>
              <a:t> 표현하자</a:t>
            </a:r>
            <a:r>
              <a:rPr lang="en-US" altLang="ko-KR" sz="2400" dirty="0" smtClean="0">
                <a:solidFill>
                  <a:schemeClr val="dk1"/>
                </a:solidFill>
                <a:highlight>
                  <a:srgbClr val="FFFFFF"/>
                </a:highlight>
                <a:latin typeface="+mn-ea"/>
                <a:ea typeface="+mn-ea"/>
                <a:cs typeface="Roboto"/>
                <a:sym typeface="Roboto"/>
              </a:rPr>
              <a:t>. </a:t>
            </a:r>
            <a:endParaRPr sz="2400" dirty="0">
              <a:solidFill>
                <a:schemeClr val="dk1"/>
              </a:solidFill>
              <a:highlight>
                <a:srgbClr val="FFFFFF"/>
              </a:highlight>
              <a:latin typeface="+mn-ea"/>
              <a:ea typeface="+mn-ea"/>
              <a:cs typeface="Roboto"/>
              <a:sym typeface="Roboto"/>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5"/>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미니맵</a:t>
            </a:r>
            <a:endParaRPr/>
          </a:p>
        </p:txBody>
      </p:sp>
      <p:sp>
        <p:nvSpPr>
          <p:cNvPr id="774" name="Google Shape;774;p75"/>
          <p:cNvSpPr txBox="1">
            <a:spLocks noGrp="1"/>
          </p:cNvSpPr>
          <p:nvPr>
            <p:ph type="body" idx="1"/>
          </p:nvPr>
        </p:nvSpPr>
        <p:spPr>
          <a:xfrm>
            <a:off x="8632140" y="1825625"/>
            <a:ext cx="2721835"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000" dirty="0" smtClean="0"/>
              <a:t>- </a:t>
            </a:r>
            <a:r>
              <a:rPr lang="ko-KR" altLang="en-US" sz="2000" b="0" dirty="0" smtClean="0"/>
              <a:t>가급적 각 </a:t>
            </a:r>
            <a:r>
              <a:rPr lang="ko-KR" altLang="en-US" sz="2000" b="0" dirty="0" err="1" smtClean="0"/>
              <a:t>맵별로</a:t>
            </a:r>
            <a:r>
              <a:rPr lang="ko-KR" altLang="en-US" sz="2000" b="0" dirty="0" smtClean="0"/>
              <a:t> 해당 위치</a:t>
            </a:r>
            <a:r>
              <a:rPr lang="en-US" altLang="ko-KR" sz="2000" b="0" dirty="0" smtClean="0"/>
              <a:t>(UI)</a:t>
            </a:r>
            <a:r>
              <a:rPr lang="ko-KR" altLang="en-US" sz="2000" b="0" dirty="0" smtClean="0"/>
              <a:t>에 캐릭터가 이동하지 못하게끔 </a:t>
            </a:r>
            <a:r>
              <a:rPr lang="ko-KR" altLang="en-US" sz="2000" b="0" dirty="0" err="1" smtClean="0"/>
              <a:t>데코레이션을</a:t>
            </a:r>
            <a:r>
              <a:rPr lang="ko-KR" altLang="en-US" sz="2000" b="0" dirty="0" smtClean="0"/>
              <a:t> 하거나 </a:t>
            </a:r>
            <a:r>
              <a:rPr lang="en-US" altLang="ko-KR" sz="2000" b="0" dirty="0" smtClean="0"/>
              <a:t>UI</a:t>
            </a:r>
            <a:r>
              <a:rPr lang="ko-KR" altLang="en-US" sz="2000" b="0" dirty="0" smtClean="0"/>
              <a:t>가 </a:t>
            </a:r>
            <a:r>
              <a:rPr lang="ko-KR" altLang="en-US" sz="2000" b="0" dirty="0" err="1" smtClean="0"/>
              <a:t>최상단에</a:t>
            </a:r>
            <a:r>
              <a:rPr lang="ko-KR" altLang="en-US" sz="2000" b="0" dirty="0" smtClean="0"/>
              <a:t> 보이 </a:t>
            </a:r>
            <a:r>
              <a:rPr lang="ko-KR" altLang="en-US" sz="2000" b="0" dirty="0" err="1" smtClean="0"/>
              <a:t>게한다</a:t>
            </a:r>
            <a:r>
              <a:rPr lang="en-US" altLang="ko-KR" sz="2000" b="0" dirty="0" smtClean="0"/>
              <a:t>.</a:t>
            </a:r>
            <a:endParaRPr sz="2000" b="0" dirty="0"/>
          </a:p>
        </p:txBody>
      </p:sp>
      <p:sp>
        <p:nvSpPr>
          <p:cNvPr id="775" name="Google Shape;775;p7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64</a:t>
            </a:fld>
            <a:endParaRPr/>
          </a:p>
        </p:txBody>
      </p:sp>
      <p:pic>
        <p:nvPicPr>
          <p:cNvPr id="776" name="Google Shape;776;p75"/>
          <p:cNvPicPr preferRelativeResize="0"/>
          <p:nvPr/>
        </p:nvPicPr>
        <p:blipFill>
          <a:blip r:embed="rId3">
            <a:alphaModFix/>
          </a:blip>
          <a:stretch>
            <a:fillRect/>
          </a:stretch>
        </p:blipFill>
        <p:spPr>
          <a:xfrm>
            <a:off x="532975" y="1825625"/>
            <a:ext cx="2331626" cy="3108824"/>
          </a:xfrm>
          <a:prstGeom prst="rect">
            <a:avLst/>
          </a:prstGeom>
          <a:noFill/>
          <a:ln>
            <a:noFill/>
          </a:ln>
        </p:spPr>
      </p:pic>
      <p:pic>
        <p:nvPicPr>
          <p:cNvPr id="777" name="Google Shape;777;p75"/>
          <p:cNvPicPr preferRelativeResize="0"/>
          <p:nvPr/>
        </p:nvPicPr>
        <p:blipFill rotWithShape="1">
          <a:blip r:embed="rId4">
            <a:alphaModFix/>
          </a:blip>
          <a:srcRect t="26707" r="26090"/>
          <a:stretch/>
        </p:blipFill>
        <p:spPr>
          <a:xfrm>
            <a:off x="3559850" y="1485051"/>
            <a:ext cx="5072290" cy="5372949"/>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6"/>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완성 UI</a:t>
            </a:r>
            <a:endParaRPr/>
          </a:p>
        </p:txBody>
      </p:sp>
      <p:sp>
        <p:nvSpPr>
          <p:cNvPr id="783" name="Google Shape;783;p7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84" name="Google Shape;784;p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85" name="Google Shape;785;p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65</a:t>
            </a:fld>
            <a:endParaRPr/>
          </a:p>
        </p:txBody>
      </p:sp>
      <p:pic>
        <p:nvPicPr>
          <p:cNvPr id="786" name="Google Shape;786;p76"/>
          <p:cNvPicPr preferRelativeResize="0">
            <a:picLocks noGrp="1"/>
          </p:cNvPicPr>
          <p:nvPr>
            <p:ph type="body" idx="1"/>
          </p:nvPr>
        </p:nvPicPr>
        <p:blipFill rotWithShape="1">
          <a:blip r:embed="rId3">
            <a:alphaModFix/>
          </a:blip>
          <a:srcRect/>
          <a:stretch/>
        </p:blipFill>
        <p:spPr>
          <a:xfrm>
            <a:off x="3241597" y="1825625"/>
            <a:ext cx="5708700" cy="4351200"/>
          </a:xfrm>
          <a:prstGeom prst="rect">
            <a:avLst/>
          </a:prstGeom>
          <a:noFill/>
          <a:ln>
            <a:noFill/>
          </a:ln>
        </p:spPr>
      </p:pic>
      <p:sp>
        <p:nvSpPr>
          <p:cNvPr id="787" name="Google Shape;787;p76"/>
          <p:cNvSpPr/>
          <p:nvPr/>
        </p:nvSpPr>
        <p:spPr>
          <a:xfrm flipH="1">
            <a:off x="1292220" y="2571346"/>
            <a:ext cx="12681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6385" y="-77308"/>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HP정보</a:t>
            </a:r>
            <a:endParaRPr sz="1400">
              <a:solidFill>
                <a:schemeClr val="lt1"/>
              </a:solidFill>
              <a:latin typeface="Malgun Gothic"/>
              <a:ea typeface="Malgun Gothic"/>
              <a:cs typeface="Malgun Gothic"/>
              <a:sym typeface="Malgun Gothic"/>
            </a:endParaRPr>
          </a:p>
        </p:txBody>
      </p:sp>
      <p:sp>
        <p:nvSpPr>
          <p:cNvPr id="788" name="Google Shape;788;p76"/>
          <p:cNvSpPr/>
          <p:nvPr/>
        </p:nvSpPr>
        <p:spPr>
          <a:xfrm flipH="1">
            <a:off x="1292220" y="5077937"/>
            <a:ext cx="12681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2923" y="135000"/>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무기&amp;Ammo</a:t>
            </a:r>
            <a:endParaRPr sz="1400">
              <a:solidFill>
                <a:schemeClr val="lt1"/>
              </a:solidFill>
              <a:latin typeface="Malgun Gothic"/>
              <a:ea typeface="Malgun Gothic"/>
              <a:cs typeface="Malgun Gothic"/>
              <a:sym typeface="Malgun Gothic"/>
            </a:endParaRPr>
          </a:p>
        </p:txBody>
      </p:sp>
      <p:sp>
        <p:nvSpPr>
          <p:cNvPr id="789" name="Google Shape;789;p76"/>
          <p:cNvSpPr/>
          <p:nvPr/>
        </p:nvSpPr>
        <p:spPr>
          <a:xfrm>
            <a:off x="9631680" y="4895057"/>
            <a:ext cx="12429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2923" y="135000"/>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네비게이션</a:t>
            </a:r>
            <a:endParaRPr sz="14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8" name="Google Shape;818;p79"/>
          <p:cNvSpPr txBox="1">
            <a:spLocks noGrp="1"/>
          </p:cNvSpPr>
          <p:nvPr>
            <p:ph type="body" idx="1"/>
          </p:nvPr>
        </p:nvSpPr>
        <p:spPr>
          <a:xfrm>
            <a:off x="8502477" y="5392614"/>
            <a:ext cx="3242100" cy="1328835"/>
          </a:xfrm>
          <a:prstGeom prst="rect">
            <a:avLst/>
          </a:prstGeom>
        </p:spPr>
        <p:txBody>
          <a:bodyPr spcFirstLastPara="1" wrap="square" lIns="91425" tIns="45700" rIns="91425" bIns="45700" anchor="t" anchorCtr="0">
            <a:noAutofit/>
          </a:bodyPr>
          <a:lstStyle/>
          <a:p>
            <a:pPr marL="457200" lvl="0" indent="-406400" algn="l" rtl="0">
              <a:spcBef>
                <a:spcPts val="0"/>
              </a:spcBef>
              <a:spcAft>
                <a:spcPts val="0"/>
              </a:spcAft>
              <a:buSzPts val="2800"/>
              <a:buChar char="-"/>
            </a:pPr>
            <a:r>
              <a:rPr lang="ko-KR" dirty="0" smtClean="0"/>
              <a:t>게임플레이에서 </a:t>
            </a:r>
            <a:r>
              <a:rPr lang="ko-KR" dirty="0"/>
              <a:t>확인하세요</a:t>
            </a:r>
            <a:r>
              <a:rPr lang="ko-KR" dirty="0" smtClean="0"/>
              <a:t>.</a:t>
            </a:r>
            <a:endParaRPr dirty="0"/>
          </a:p>
        </p:txBody>
      </p:sp>
      <p:sp>
        <p:nvSpPr>
          <p:cNvPr id="819" name="Google Shape;819;p7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66</a:t>
            </a:fld>
            <a:endParaRPr/>
          </a:p>
        </p:txBody>
      </p:sp>
      <p:pic>
        <p:nvPicPr>
          <p:cNvPr id="820" name="Google Shape;820;p79"/>
          <p:cNvPicPr preferRelativeResize="0"/>
          <p:nvPr/>
        </p:nvPicPr>
        <p:blipFill>
          <a:blip r:embed="rId3">
            <a:alphaModFix/>
          </a:blip>
          <a:stretch>
            <a:fillRect/>
          </a:stretch>
        </p:blipFill>
        <p:spPr>
          <a:xfrm>
            <a:off x="402850" y="304800"/>
            <a:ext cx="7791450" cy="6248400"/>
          </a:xfrm>
          <a:prstGeom prst="rect">
            <a:avLst/>
          </a:prstGeom>
          <a:noFill/>
          <a:ln>
            <a:noFill/>
          </a:ln>
        </p:spPr>
      </p:pic>
      <p:sp>
        <p:nvSpPr>
          <p:cNvPr id="821" name="Google Shape;821;p79"/>
          <p:cNvSpPr/>
          <p:nvPr/>
        </p:nvSpPr>
        <p:spPr>
          <a:xfrm>
            <a:off x="6630150" y="5019250"/>
            <a:ext cx="1729500" cy="170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10" name="설명선 2 9"/>
          <p:cNvSpPr/>
          <p:nvPr/>
        </p:nvSpPr>
        <p:spPr>
          <a:xfrm>
            <a:off x="8975870" y="400024"/>
            <a:ext cx="2768707" cy="651460"/>
          </a:xfrm>
          <a:prstGeom prst="borderCallout2">
            <a:avLst/>
          </a:prstGeom>
          <a:ln w="19050">
            <a:solidFill>
              <a:srgbClr val="FF0000"/>
            </a:solidFill>
            <a:headEnd type="none" w="med" len="med"/>
            <a:tailEnd type="arrow" w="med" len="med"/>
          </a:ln>
        </p:spPr>
        <p:txBody>
          <a:bodyPr wrap="none">
            <a:spAutoFit/>
          </a:bodyPr>
          <a:lstStyle/>
          <a:p>
            <a:pPr marL="50800" lvl="0">
              <a:spcBef>
                <a:spcPts val="1000"/>
              </a:spcBef>
              <a:buSzPts val="2800"/>
            </a:pPr>
            <a:r>
              <a:rPr lang="en-US" altLang="ko-KR" dirty="0" smtClean="0"/>
              <a:t>UI</a:t>
            </a:r>
            <a:r>
              <a:rPr lang="ko-KR" altLang="en-US" dirty="0" smtClean="0"/>
              <a:t>를 잘 보이게 하기 위해 </a:t>
            </a:r>
            <a:endParaRPr lang="en-US" altLang="ko-KR" dirty="0" smtClean="0"/>
          </a:p>
          <a:p>
            <a:pPr marL="50800" lvl="0">
              <a:spcBef>
                <a:spcPts val="1000"/>
              </a:spcBef>
              <a:buSzPts val="2800"/>
            </a:pPr>
            <a:r>
              <a:rPr lang="ko-KR" altLang="en-US" dirty="0" smtClean="0"/>
              <a:t>가장자리에</a:t>
            </a:r>
            <a:r>
              <a:rPr lang="en-US" altLang="ko-KR" dirty="0" smtClean="0"/>
              <a:t> </a:t>
            </a:r>
            <a:r>
              <a:rPr lang="ko-KR" altLang="en-US" dirty="0" smtClean="0"/>
              <a:t>검은색 필터처리를 </a:t>
            </a:r>
            <a:r>
              <a:rPr lang="en-US" altLang="ko-KR" dirty="0" smtClean="0"/>
              <a:t>.</a:t>
            </a:r>
            <a:endParaRPr lang="ko-KR" altLang="en-US" dirty="0"/>
          </a:p>
        </p:txBody>
      </p:sp>
      <p:sp>
        <p:nvSpPr>
          <p:cNvPr id="12" name="설명선 2 11"/>
          <p:cNvSpPr/>
          <p:nvPr/>
        </p:nvSpPr>
        <p:spPr>
          <a:xfrm>
            <a:off x="8770795" y="4138880"/>
            <a:ext cx="2180405" cy="995144"/>
          </a:xfrm>
          <a:prstGeom prst="borderCallout2">
            <a:avLst/>
          </a:prstGeom>
          <a:ln w="19050">
            <a:solidFill>
              <a:srgbClr val="FF0000"/>
            </a:solidFill>
            <a:headEnd type="none" w="med" len="med"/>
            <a:tailEnd type="arrow" w="med" len="med"/>
          </a:ln>
        </p:spPr>
        <p:txBody>
          <a:bodyPr wrap="none">
            <a:spAutoFit/>
          </a:bodyPr>
          <a:lstStyle/>
          <a:p>
            <a:pPr marL="50800" lvl="0">
              <a:spcBef>
                <a:spcPts val="1000"/>
              </a:spcBef>
              <a:buSzPts val="2800"/>
            </a:pPr>
            <a:r>
              <a:rPr lang="ko-KR" altLang="en-US" dirty="0" err="1"/>
              <a:t>미니맵에</a:t>
            </a:r>
            <a:r>
              <a:rPr lang="ko-KR" altLang="en-US" dirty="0"/>
              <a:t> 보스의 위치와 </a:t>
            </a:r>
            <a:endParaRPr lang="en-US" altLang="ko-KR" dirty="0"/>
          </a:p>
          <a:p>
            <a:pPr marL="50800" lvl="0">
              <a:spcBef>
                <a:spcPts val="1000"/>
              </a:spcBef>
              <a:buSzPts val="2800"/>
            </a:pPr>
            <a:r>
              <a:rPr lang="ko-KR" altLang="en-US" dirty="0" smtClean="0"/>
              <a:t>현재 </a:t>
            </a:r>
            <a:r>
              <a:rPr lang="ko-KR" altLang="en-US" dirty="0"/>
              <a:t>위치를 알려준다</a:t>
            </a:r>
            <a:r>
              <a:rPr lang="en-US" altLang="ko-KR" dirty="0"/>
              <a:t>.</a:t>
            </a:r>
            <a:endParaRPr lang="ko-KR" altLang="en-US" dirty="0"/>
          </a:p>
          <a:p>
            <a:pPr marL="50800" lvl="0">
              <a:spcBef>
                <a:spcPts val="1000"/>
              </a:spcBef>
              <a:buSzPts val="2800"/>
            </a:pPr>
            <a:endParaRPr lang="ko-KR"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0"/>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Epilogue</a:t>
            </a:r>
            <a:endParaRPr/>
          </a:p>
        </p:txBody>
      </p:sp>
      <p:sp>
        <p:nvSpPr>
          <p:cNvPr id="827" name="Google Shape;827;p8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828" name="Google Shape;828;p8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829" name="Google Shape;829;p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67</a:t>
            </a:fld>
            <a:endParaRPr/>
          </a:p>
        </p:txBody>
      </p:sp>
      <p:sp>
        <p:nvSpPr>
          <p:cNvPr id="830" name="Google Shape;830;p80"/>
          <p:cNvSpPr txBox="1"/>
          <p:nvPr/>
        </p:nvSpPr>
        <p:spPr>
          <a:xfrm>
            <a:off x="838200" y="1978090"/>
            <a:ext cx="10515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완주한 모든 팀들과 팀원들께 감사와 존경을 표합니다. 순수개발이 아닌 툴베이스로 각종 꼼수와 노가다, 웹리소스 앵벌이로 완성시킨 이번 프로젝트를 통해 게임제작에 필요한것은 기술만이 아니란것을 느낄 수 있었습니다. 그리고 게임제작은 영원한 저의 천직이며 끝나지 않을 꿈임을 확인 시켜주었습니다.</a:t>
            </a:r>
            <a:endParaRPr/>
          </a:p>
          <a:p>
            <a:pPr marL="0" marR="0" lvl="0" indent="0" algn="l" rtl="0">
              <a:spcBef>
                <a:spcPts val="0"/>
              </a:spcBef>
              <a:spcAft>
                <a:spcPts val="0"/>
              </a:spcAft>
              <a:buNone/>
            </a:pPr>
            <a:endParaRPr sz="2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모두 함께 업계 동료가 됩시다.</a:t>
            </a:r>
            <a:endParaRPr sz="2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0"/>
          <p:cNvPicPr preferRelativeResize="0"/>
          <p:nvPr/>
        </p:nvPicPr>
        <p:blipFill>
          <a:blip r:embed="rId3">
            <a:alphaModFix/>
          </a:blip>
          <a:stretch>
            <a:fillRect/>
          </a:stretch>
        </p:blipFill>
        <p:spPr>
          <a:xfrm>
            <a:off x="1086725" y="2786703"/>
            <a:ext cx="1719800" cy="1719524"/>
          </a:xfrm>
          <a:prstGeom prst="rect">
            <a:avLst/>
          </a:prstGeom>
          <a:noFill/>
          <a:ln>
            <a:noFill/>
          </a:ln>
        </p:spPr>
      </p:pic>
      <p:sp>
        <p:nvSpPr>
          <p:cNvPr id="168" name="Google Shape;168;p20"/>
          <p:cNvSpPr/>
          <p:nvPr/>
        </p:nvSpPr>
        <p:spPr>
          <a:xfrm>
            <a:off x="956621"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69" name="Google Shape;169;p2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70" name="Google Shape;17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71" name="Google Shape;17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72" name="Google Shape;17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a:t>
            </a:fld>
            <a:endParaRPr/>
          </a:p>
        </p:txBody>
      </p:sp>
      <p:sp>
        <p:nvSpPr>
          <p:cNvPr id="173" name="Google Shape;173;p20"/>
          <p:cNvSpPr txBox="1"/>
          <p:nvPr/>
        </p:nvSpPr>
        <p:spPr>
          <a:xfrm>
            <a:off x="838200" y="1609815"/>
            <a:ext cx="105156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74" name="Google Shape;174;p20"/>
          <p:cNvSpPr txBox="1"/>
          <p:nvPr/>
        </p:nvSpPr>
        <p:spPr>
          <a:xfrm>
            <a:off x="937850" y="4871000"/>
            <a:ext cx="2080500" cy="66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PM: 숟가락/ </a:t>
            </a:r>
            <a:r>
              <a:rPr lang="ko-KR">
                <a:solidFill>
                  <a:schemeClr val="dk1"/>
                </a:solidFill>
                <a:latin typeface="Malgun Gothic"/>
                <a:ea typeface="Malgun Gothic"/>
                <a:cs typeface="Malgun Gothic"/>
                <a:sym typeface="Malgun Gothic"/>
              </a:rPr>
              <a:t>assistance</a:t>
            </a:r>
            <a:endParaRPr sz="1400">
              <a:solidFill>
                <a:schemeClr val="dk1"/>
              </a:solidFill>
              <a:latin typeface="Malgun Gothic"/>
              <a:ea typeface="Malgun Gothic"/>
              <a:cs typeface="Malgun Gothic"/>
              <a:sym typeface="Malgun Gothic"/>
            </a:endParaRPr>
          </a:p>
        </p:txBody>
      </p:sp>
      <p:sp>
        <p:nvSpPr>
          <p:cNvPr id="175" name="Google Shape;175;p20"/>
          <p:cNvSpPr txBox="1"/>
          <p:nvPr/>
        </p:nvSpPr>
        <p:spPr>
          <a:xfrm>
            <a:off x="3433800" y="2133025"/>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highlight>
                  <a:srgbClr val="FFFFFF"/>
                </a:highlight>
                <a:latin typeface="+mn-ea"/>
                <a:ea typeface="+mn-ea"/>
                <a:cs typeface="Roboto"/>
                <a:sym typeface="Roboto"/>
              </a:rPr>
              <a:t>이경호 : </a:t>
            </a:r>
            <a:endParaRPr sz="24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팀에서 낡은 숟가락을 담당해 이곳 저곳을 기웃거리며 숟가락 얹기 신공을 펼치는 기인입니다.역할로 팀원들의 </a:t>
            </a:r>
            <a:r>
              <a:rPr lang="ko-KR" sz="2000" dirty="0" err="1">
                <a:highlight>
                  <a:srgbClr val="FFFFFF"/>
                </a:highlight>
                <a:latin typeface="+mn-ea"/>
                <a:ea typeface="+mn-ea"/>
                <a:cs typeface="Roboto"/>
                <a:sym typeface="Roboto"/>
              </a:rPr>
              <a:t>옵저버</a:t>
            </a:r>
            <a:r>
              <a:rPr lang="ko-KR" sz="2000" dirty="0">
                <a:highlight>
                  <a:srgbClr val="FFFFFF"/>
                </a:highlight>
                <a:latin typeface="+mn-ea"/>
                <a:ea typeface="+mn-ea"/>
                <a:cs typeface="Roboto"/>
                <a:sym typeface="Roboto"/>
              </a:rPr>
              <a:t> 역할을 담당했습니다. 팀원들이 방황하지 않게 적절히 </a:t>
            </a:r>
            <a:r>
              <a:rPr lang="ko-KR" sz="2000" dirty="0" err="1">
                <a:highlight>
                  <a:srgbClr val="FFFFFF"/>
                </a:highlight>
                <a:latin typeface="+mn-ea"/>
                <a:ea typeface="+mn-ea"/>
                <a:cs typeface="Roboto"/>
                <a:sym typeface="Roboto"/>
              </a:rPr>
              <a:t>키맨역할로</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이것저곳에</a:t>
            </a:r>
            <a:r>
              <a:rPr lang="ko-KR" sz="2000" dirty="0">
                <a:highlight>
                  <a:srgbClr val="FFFFFF"/>
                </a:highlight>
                <a:latin typeface="+mn-ea"/>
                <a:ea typeface="+mn-ea"/>
                <a:cs typeface="Roboto"/>
                <a:sym typeface="Roboto"/>
              </a:rPr>
              <a:t> 끼어들러 간섭을 합니다. </a:t>
            </a:r>
            <a:r>
              <a:rPr lang="ko-KR" sz="2000" dirty="0" err="1">
                <a:highlight>
                  <a:srgbClr val="FFFFFF"/>
                </a:highlight>
                <a:latin typeface="+mn-ea"/>
                <a:ea typeface="+mn-ea"/>
                <a:cs typeface="Roboto"/>
                <a:sym typeface="Roboto"/>
              </a:rPr>
              <a:t>혹여나</a:t>
            </a:r>
            <a:r>
              <a:rPr lang="ko-KR" sz="2000" dirty="0">
                <a:highlight>
                  <a:srgbClr val="FFFFFF"/>
                </a:highlight>
                <a:latin typeface="+mn-ea"/>
                <a:ea typeface="+mn-ea"/>
                <a:cs typeface="Roboto"/>
                <a:sym typeface="Roboto"/>
              </a:rPr>
              <a:t> 팀원들이 뒷담화를 </a:t>
            </a:r>
            <a:r>
              <a:rPr lang="ko-KR" sz="2000" dirty="0" err="1" smtClean="0">
                <a:highlight>
                  <a:srgbClr val="FFFFFF"/>
                </a:highlight>
                <a:latin typeface="+mn-ea"/>
                <a:ea typeface="+mn-ea"/>
                <a:cs typeface="Roboto"/>
                <a:sym typeface="Roboto"/>
              </a:rPr>
              <a:t>할까봐</a:t>
            </a:r>
            <a:r>
              <a:rPr lang="ko-KR" sz="2000" dirty="0" smtClean="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부지런한척</a:t>
            </a:r>
            <a:r>
              <a:rPr lang="ko-KR" sz="2000" dirty="0">
                <a:highlight>
                  <a:srgbClr val="FFFFFF"/>
                </a:highlight>
                <a:latin typeface="+mn-ea"/>
                <a:ea typeface="+mn-ea"/>
                <a:cs typeface="Roboto"/>
                <a:sym typeface="Roboto"/>
              </a:rPr>
              <a:t> 일지를 쓰고 증거로 </a:t>
            </a:r>
            <a:r>
              <a:rPr lang="ko-KR" sz="2000" dirty="0" smtClean="0">
                <a:highlight>
                  <a:srgbClr val="FFFFFF"/>
                </a:highlight>
                <a:latin typeface="+mn-ea"/>
                <a:ea typeface="+mn-ea"/>
                <a:cs typeface="Roboto"/>
                <a:sym typeface="Roboto"/>
              </a:rPr>
              <a:t>쓸</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기록을 </a:t>
            </a:r>
            <a:r>
              <a:rPr lang="ko-KR" sz="2000" dirty="0">
                <a:highlight>
                  <a:srgbClr val="FFFFFF"/>
                </a:highlight>
                <a:latin typeface="+mn-ea"/>
                <a:ea typeface="+mn-ea"/>
                <a:cs typeface="Roboto"/>
                <a:sym typeface="Roboto"/>
              </a:rPr>
              <a:t>남기곤 하는 </a:t>
            </a:r>
            <a:r>
              <a:rPr lang="ko-KR" sz="2000" dirty="0" smtClean="0">
                <a:highlight>
                  <a:srgbClr val="FFFFFF"/>
                </a:highlight>
                <a:latin typeface="+mn-ea"/>
                <a:ea typeface="+mn-ea"/>
                <a:cs typeface="Roboto"/>
                <a:sym typeface="Roboto"/>
              </a:rPr>
              <a:t>늙은</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올빼미 </a:t>
            </a:r>
            <a:r>
              <a:rPr lang="ko-KR" sz="2000" dirty="0">
                <a:highlight>
                  <a:srgbClr val="FFFFFF"/>
                </a:highlight>
                <a:latin typeface="+mn-ea"/>
                <a:ea typeface="+mn-ea"/>
                <a:cs typeface="Roboto"/>
                <a:sym typeface="Roboto"/>
              </a:rPr>
              <a:t>습성도 </a:t>
            </a:r>
            <a:r>
              <a:rPr lang="ko-KR" sz="2000" dirty="0" smtClean="0">
                <a:highlight>
                  <a:srgbClr val="FFFFFF"/>
                </a:highlight>
                <a:latin typeface="+mn-ea"/>
                <a:ea typeface="+mn-ea"/>
                <a:cs typeface="Roboto"/>
                <a:sym typeface="Roboto"/>
              </a:rPr>
              <a:t>가진</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듯 </a:t>
            </a:r>
            <a:r>
              <a:rPr lang="ko-KR" sz="2000" dirty="0">
                <a:highlight>
                  <a:srgbClr val="FFFFFF"/>
                </a:highlight>
                <a:latin typeface="+mn-ea"/>
                <a:ea typeface="+mn-ea"/>
                <a:cs typeface="Roboto"/>
                <a:sym typeface="Roboto"/>
              </a:rPr>
              <a:t>합니다.</a:t>
            </a:r>
            <a:endParaRPr sz="2000" dirty="0">
              <a:latin typeface="+mn-ea"/>
              <a:ea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1"/>
          <p:cNvPicPr preferRelativeResize="0"/>
          <p:nvPr/>
        </p:nvPicPr>
        <p:blipFill>
          <a:blip r:embed="rId3">
            <a:alphaModFix/>
          </a:blip>
          <a:stretch>
            <a:fillRect/>
          </a:stretch>
        </p:blipFill>
        <p:spPr>
          <a:xfrm>
            <a:off x="1086738" y="2786715"/>
            <a:ext cx="1719800" cy="1719524"/>
          </a:xfrm>
          <a:prstGeom prst="rect">
            <a:avLst/>
          </a:prstGeom>
          <a:noFill/>
          <a:ln>
            <a:noFill/>
          </a:ln>
        </p:spPr>
      </p:pic>
      <p:sp>
        <p:nvSpPr>
          <p:cNvPr id="181" name="Google Shape;181;p21"/>
          <p:cNvSpPr/>
          <p:nvPr/>
        </p:nvSpPr>
        <p:spPr>
          <a:xfrm>
            <a:off x="956621"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82" name="Google Shape;182;p2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83" name="Google Shape;18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84" name="Google Shape;18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85" name="Google Shape;18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sp>
        <p:nvSpPr>
          <p:cNvPr id="186" name="Google Shape;186;p21"/>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87" name="Google Shape;187;p21"/>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solidFill>
                  <a:schemeClr val="dk1"/>
                </a:solidFill>
                <a:highlight>
                  <a:srgbClr val="FFFFFF"/>
                </a:highlight>
                <a:latin typeface="+mn-ea"/>
                <a:ea typeface="+mn-ea"/>
                <a:cs typeface="Roboto"/>
                <a:sym typeface="Roboto"/>
              </a:rPr>
              <a:t>양시영: </a:t>
            </a:r>
            <a:endParaRPr sz="25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endParaRPr sz="20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000" dirty="0" err="1">
                <a:solidFill>
                  <a:schemeClr val="dk1"/>
                </a:solidFill>
                <a:highlight>
                  <a:srgbClr val="FFFFFF"/>
                </a:highlight>
                <a:latin typeface="+mn-ea"/>
                <a:ea typeface="+mn-ea"/>
                <a:cs typeface="Roboto"/>
                <a:sym typeface="Roboto"/>
              </a:rPr>
              <a:t>팀내</a:t>
            </a:r>
            <a:r>
              <a:rPr lang="ko-KR" sz="2000" dirty="0">
                <a:solidFill>
                  <a:schemeClr val="dk1"/>
                </a:solidFill>
                <a:highlight>
                  <a:srgbClr val="FFFFFF"/>
                </a:highlight>
                <a:latin typeface="+mn-ea"/>
                <a:ea typeface="+mn-ea"/>
                <a:cs typeface="Roboto"/>
                <a:sym typeface="Roboto"/>
              </a:rPr>
              <a:t> 유일한 기술담당자로 프로그래밍의 영역을 가볍게 넘어서 RPGMaker를 씹어먹을 정도로 툴을 분석하고 분석하고 분석해서 어떻게 해서든 필요한 기능을 구현해 냈습니다. 우연을 가장한 그의 능력은 아직도 </a:t>
            </a:r>
            <a:r>
              <a:rPr lang="ko-KR" sz="2000" dirty="0" err="1">
                <a:solidFill>
                  <a:schemeClr val="dk1"/>
                </a:solidFill>
                <a:highlight>
                  <a:srgbClr val="FFFFFF"/>
                </a:highlight>
                <a:latin typeface="+mn-ea"/>
                <a:ea typeface="+mn-ea"/>
                <a:cs typeface="Roboto"/>
                <a:sym typeface="Roboto"/>
              </a:rPr>
              <a:t>미스테리로</a:t>
            </a:r>
            <a:r>
              <a:rPr lang="ko-KR" sz="2000" dirty="0">
                <a:solidFill>
                  <a:schemeClr val="dk1"/>
                </a:solidFill>
                <a:highlight>
                  <a:srgbClr val="FFFFFF"/>
                </a:highlight>
                <a:latin typeface="+mn-ea"/>
                <a:ea typeface="+mn-ea"/>
                <a:cs typeface="Roboto"/>
                <a:sym typeface="Roboto"/>
              </a:rPr>
              <a:t> 남아있으며 그 의 비밀스런.</a:t>
            </a:r>
            <a:r>
              <a:rPr lang="ko-KR" sz="2000" dirty="0" err="1">
                <a:solidFill>
                  <a:schemeClr val="dk1"/>
                </a:solidFill>
                <a:highlight>
                  <a:srgbClr val="FFFFFF"/>
                </a:highlight>
                <a:latin typeface="+mn-ea"/>
                <a:ea typeface="+mn-ea"/>
                <a:cs typeface="Roboto"/>
                <a:sym typeface="Roboto"/>
              </a:rPr>
              <a:t>플러그인은</a:t>
            </a:r>
            <a:r>
              <a:rPr lang="ko-KR" sz="2000" dirty="0">
                <a:solidFill>
                  <a:schemeClr val="dk1"/>
                </a:solidFill>
                <a:highlight>
                  <a:srgbClr val="FFFFFF"/>
                </a:highlight>
                <a:latin typeface="+mn-ea"/>
                <a:ea typeface="+mn-ea"/>
                <a:cs typeface="Roboto"/>
                <a:sym typeface="Roboto"/>
              </a:rPr>
              <a:t> 툴 </a:t>
            </a:r>
            <a:r>
              <a:rPr lang="ko-KR" sz="2000" dirty="0" err="1">
                <a:solidFill>
                  <a:schemeClr val="dk1"/>
                </a:solidFill>
                <a:highlight>
                  <a:srgbClr val="FFFFFF"/>
                </a:highlight>
                <a:latin typeface="+mn-ea"/>
                <a:ea typeface="+mn-ea"/>
                <a:cs typeface="Roboto"/>
                <a:sym typeface="Roboto"/>
              </a:rPr>
              <a:t>깊숙히에</a:t>
            </a:r>
            <a:r>
              <a:rPr lang="ko-KR" sz="2000" dirty="0">
                <a:solidFill>
                  <a:schemeClr val="dk1"/>
                </a:solidFill>
                <a:highlight>
                  <a:srgbClr val="FFFFFF"/>
                </a:highlight>
                <a:latin typeface="+mn-ea"/>
                <a:ea typeface="+mn-ea"/>
                <a:cs typeface="Roboto"/>
                <a:sym typeface="Roboto"/>
              </a:rPr>
              <a:t> 봉인해 </a:t>
            </a:r>
            <a:r>
              <a:rPr lang="ko-KR" sz="2000" dirty="0" err="1">
                <a:solidFill>
                  <a:schemeClr val="dk1"/>
                </a:solidFill>
                <a:highlight>
                  <a:srgbClr val="FFFFFF"/>
                </a:highlight>
                <a:latin typeface="+mn-ea"/>
                <a:ea typeface="+mn-ea"/>
                <a:cs typeface="Roboto"/>
                <a:sym typeface="Roboto"/>
              </a:rPr>
              <a:t>넣은것</a:t>
            </a:r>
            <a:r>
              <a:rPr lang="ko-KR" sz="2000" dirty="0">
                <a:solidFill>
                  <a:schemeClr val="dk1"/>
                </a:solidFill>
                <a:highlight>
                  <a:srgbClr val="FFFFFF"/>
                </a:highlight>
                <a:latin typeface="+mn-ea"/>
                <a:ea typeface="+mn-ea"/>
                <a:cs typeface="Roboto"/>
                <a:sym typeface="Roboto"/>
              </a:rPr>
              <a:t> 같습니다. 다음 희생자들이 그의 비전을 찾아낼 힌트를 </a:t>
            </a:r>
            <a:r>
              <a:rPr lang="ko-KR" sz="2000" dirty="0" err="1">
                <a:solidFill>
                  <a:schemeClr val="dk1"/>
                </a:solidFill>
                <a:highlight>
                  <a:srgbClr val="FFFFFF"/>
                </a:highlight>
                <a:latin typeface="+mn-ea"/>
                <a:ea typeface="+mn-ea"/>
                <a:cs typeface="Roboto"/>
                <a:sym typeface="Roboto"/>
              </a:rPr>
              <a:t>게임속에서</a:t>
            </a:r>
            <a:r>
              <a:rPr lang="ko-KR" sz="2000" dirty="0">
                <a:solidFill>
                  <a:schemeClr val="dk1"/>
                </a:solidFill>
                <a:highlight>
                  <a:srgbClr val="FFFFFF"/>
                </a:highlight>
                <a:latin typeface="+mn-ea"/>
                <a:ea typeface="+mn-ea"/>
                <a:cs typeface="Roboto"/>
                <a:sym typeface="Roboto"/>
              </a:rPr>
              <a:t> </a:t>
            </a:r>
            <a:r>
              <a:rPr lang="ko-KR" sz="2000" dirty="0" err="1">
                <a:solidFill>
                  <a:schemeClr val="dk1"/>
                </a:solidFill>
                <a:highlight>
                  <a:srgbClr val="FFFFFF"/>
                </a:highlight>
                <a:latin typeface="+mn-ea"/>
                <a:ea typeface="+mn-ea"/>
                <a:cs typeface="Roboto"/>
                <a:sym typeface="Roboto"/>
              </a:rPr>
              <a:t>찾을수</a:t>
            </a:r>
            <a:r>
              <a:rPr lang="ko-KR" sz="2000" dirty="0">
                <a:solidFill>
                  <a:schemeClr val="dk1"/>
                </a:solidFill>
                <a:highlight>
                  <a:srgbClr val="FFFFFF"/>
                </a:highlight>
                <a:latin typeface="+mn-ea"/>
                <a:ea typeface="+mn-ea"/>
                <a:cs typeface="Roboto"/>
                <a:sym typeface="Roboto"/>
              </a:rPr>
              <a:t> 있지.않을까 하는 뉘앙스를 </a:t>
            </a:r>
            <a:r>
              <a:rPr lang="ko-KR" sz="2000" dirty="0" err="1">
                <a:solidFill>
                  <a:schemeClr val="dk1"/>
                </a:solidFill>
                <a:highlight>
                  <a:srgbClr val="FFFFFF"/>
                </a:highlight>
                <a:latin typeface="+mn-ea"/>
                <a:ea typeface="+mn-ea"/>
                <a:cs typeface="Roboto"/>
                <a:sym typeface="Roboto"/>
              </a:rPr>
              <a:t>풍기고는데</a:t>
            </a:r>
            <a:r>
              <a:rPr lang="ko-KR" sz="2000" dirty="0">
                <a:solidFill>
                  <a:schemeClr val="dk1"/>
                </a:solidFill>
                <a:highlight>
                  <a:srgbClr val="FFFFFF"/>
                </a:highlight>
                <a:latin typeface="+mn-ea"/>
                <a:ea typeface="+mn-ea"/>
                <a:cs typeface="Roboto"/>
                <a:sym typeface="Roboto"/>
              </a:rPr>
              <a:t> 그 이유는 </a:t>
            </a:r>
            <a:r>
              <a:rPr lang="ko-KR" sz="2000" dirty="0" err="1">
                <a:solidFill>
                  <a:schemeClr val="dk1"/>
                </a:solidFill>
                <a:highlight>
                  <a:srgbClr val="FFFFFF"/>
                </a:highlight>
                <a:latin typeface="+mn-ea"/>
                <a:ea typeface="+mn-ea"/>
                <a:cs typeface="Roboto"/>
                <a:sym typeface="Roboto"/>
              </a:rPr>
              <a:t>게임내에</a:t>
            </a:r>
            <a:r>
              <a:rPr lang="ko-KR" sz="2000" dirty="0">
                <a:solidFill>
                  <a:schemeClr val="dk1"/>
                </a:solidFill>
                <a:highlight>
                  <a:srgbClr val="FFFFFF"/>
                </a:highlight>
                <a:latin typeface="+mn-ea"/>
                <a:ea typeface="+mn-ea"/>
                <a:cs typeface="Roboto"/>
                <a:sym typeface="Roboto"/>
              </a:rPr>
              <a:t> 퍼즐을 만드는데 </a:t>
            </a:r>
            <a:r>
              <a:rPr lang="ko-KR" sz="2000" dirty="0" err="1">
                <a:solidFill>
                  <a:schemeClr val="dk1"/>
                </a:solidFill>
                <a:highlight>
                  <a:srgbClr val="FFFFFF"/>
                </a:highlight>
                <a:latin typeface="+mn-ea"/>
                <a:ea typeface="+mn-ea"/>
                <a:cs typeface="Roboto"/>
                <a:sym typeface="Roboto"/>
              </a:rPr>
              <a:t>유독히</a:t>
            </a:r>
            <a:r>
              <a:rPr lang="ko-KR" sz="2000" dirty="0">
                <a:solidFill>
                  <a:schemeClr val="dk1"/>
                </a:solidFill>
                <a:highlight>
                  <a:srgbClr val="FFFFFF"/>
                </a:highlight>
                <a:latin typeface="+mn-ea"/>
                <a:ea typeface="+mn-ea"/>
                <a:cs typeface="Roboto"/>
                <a:sym typeface="Roboto"/>
              </a:rPr>
              <a:t> 집착을 </a:t>
            </a:r>
            <a:r>
              <a:rPr lang="ko-KR" sz="2000" dirty="0" err="1">
                <a:solidFill>
                  <a:schemeClr val="dk1"/>
                </a:solidFill>
                <a:highlight>
                  <a:srgbClr val="FFFFFF"/>
                </a:highlight>
                <a:latin typeface="+mn-ea"/>
                <a:ea typeface="+mn-ea"/>
                <a:cs typeface="Roboto"/>
                <a:sym typeface="Roboto"/>
              </a:rPr>
              <a:t>하는데서</a:t>
            </a:r>
            <a:r>
              <a:rPr lang="ko-KR" sz="2000" dirty="0">
                <a:solidFill>
                  <a:schemeClr val="dk1"/>
                </a:solidFill>
                <a:highlight>
                  <a:srgbClr val="FFFFFF"/>
                </a:highlight>
                <a:latin typeface="+mn-ea"/>
                <a:ea typeface="+mn-ea"/>
                <a:cs typeface="Roboto"/>
                <a:sym typeface="Roboto"/>
              </a:rPr>
              <a:t> </a:t>
            </a:r>
            <a:r>
              <a:rPr lang="ko-KR" sz="2000" dirty="0" smtClean="0">
                <a:solidFill>
                  <a:schemeClr val="dk1"/>
                </a:solidFill>
                <a:highlight>
                  <a:srgbClr val="FFFFFF"/>
                </a:highlight>
                <a:latin typeface="+mn-ea"/>
                <a:ea typeface="+mn-ea"/>
                <a:cs typeface="Roboto"/>
                <a:sym typeface="Roboto"/>
              </a:rPr>
              <a:t>찾을</a:t>
            </a:r>
            <a:r>
              <a:rPr lang="en-US" altLang="ko-KR" sz="2000" dirty="0" smtClean="0">
                <a:solidFill>
                  <a:schemeClr val="dk1"/>
                </a:solidFill>
                <a:highlight>
                  <a:srgbClr val="FFFFFF"/>
                </a:highlight>
                <a:latin typeface="+mn-ea"/>
                <a:ea typeface="+mn-ea"/>
                <a:cs typeface="Roboto"/>
                <a:sym typeface="Roboto"/>
              </a:rPr>
              <a:t> </a:t>
            </a:r>
            <a:r>
              <a:rPr lang="ko-KR" sz="2000" dirty="0" smtClean="0">
                <a:solidFill>
                  <a:schemeClr val="dk1"/>
                </a:solidFill>
                <a:highlight>
                  <a:srgbClr val="FFFFFF"/>
                </a:highlight>
                <a:latin typeface="+mn-ea"/>
                <a:ea typeface="+mn-ea"/>
                <a:cs typeface="Roboto"/>
                <a:sym typeface="Roboto"/>
              </a:rPr>
              <a:t>수 </a:t>
            </a:r>
            <a:r>
              <a:rPr lang="ko-KR" sz="2000" dirty="0">
                <a:solidFill>
                  <a:schemeClr val="dk1"/>
                </a:solidFill>
                <a:highlight>
                  <a:srgbClr val="FFFFFF"/>
                </a:highlight>
                <a:latin typeface="+mn-ea"/>
                <a:ea typeface="+mn-ea"/>
                <a:cs typeface="Roboto"/>
                <a:sym typeface="Roboto"/>
              </a:rPr>
              <a:t>있습니다.</a:t>
            </a:r>
            <a:endParaRPr sz="2000" dirty="0">
              <a:latin typeface="+mn-ea"/>
              <a:ea typeface="+mn-ea"/>
            </a:endParaRPr>
          </a:p>
        </p:txBody>
      </p:sp>
      <p:sp>
        <p:nvSpPr>
          <p:cNvPr id="188" name="Google Shape;188;p21"/>
          <p:cNvSpPr txBox="1"/>
          <p:nvPr/>
        </p:nvSpPr>
        <p:spPr>
          <a:xfrm>
            <a:off x="838200" y="4911969"/>
            <a:ext cx="2104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개기자(개발&amp;기획)</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p:nvPr/>
        </p:nvSpPr>
        <p:spPr>
          <a:xfrm>
            <a:off x="956632" y="2651252"/>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94" name="Google Shape;194;p22"/>
          <p:cNvPicPr preferRelativeResize="0"/>
          <p:nvPr/>
        </p:nvPicPr>
        <p:blipFill>
          <a:blip r:embed="rId3">
            <a:alphaModFix/>
          </a:blip>
          <a:stretch>
            <a:fillRect/>
          </a:stretch>
        </p:blipFill>
        <p:spPr>
          <a:xfrm>
            <a:off x="1089804" y="2786703"/>
            <a:ext cx="1719800" cy="1719524"/>
          </a:xfrm>
          <a:prstGeom prst="rect">
            <a:avLst/>
          </a:prstGeom>
          <a:noFill/>
          <a:ln>
            <a:noFill/>
          </a:ln>
        </p:spPr>
      </p:pic>
      <p:sp>
        <p:nvSpPr>
          <p:cNvPr id="195" name="Google Shape;195;p2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96" name="Google Shape;19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97" name="Google Shape;19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98" name="Google Shape;19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a:t>
            </a:fld>
            <a:endParaRPr/>
          </a:p>
        </p:txBody>
      </p:sp>
      <p:sp>
        <p:nvSpPr>
          <p:cNvPr id="199" name="Google Shape;199;p22"/>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00" name="Google Shape;200;p22"/>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highlight>
                  <a:srgbClr val="FFFFFF"/>
                </a:highlight>
                <a:latin typeface="+mn-ea"/>
                <a:ea typeface="+mn-ea"/>
                <a:cs typeface="Roboto"/>
                <a:sym typeface="Roboto"/>
              </a:rPr>
              <a:t>이재천 : </a:t>
            </a:r>
            <a:endParaRPr sz="25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 에서 덩치를 담당 압도적인 </a:t>
            </a:r>
            <a:r>
              <a:rPr lang="ko-KR" sz="2000" dirty="0" err="1">
                <a:highlight>
                  <a:srgbClr val="FFFFFF"/>
                </a:highlight>
                <a:latin typeface="+mn-ea"/>
                <a:ea typeface="+mn-ea"/>
                <a:cs typeface="Roboto"/>
                <a:sym typeface="Roboto"/>
              </a:rPr>
              <a:t>피지컬로</a:t>
            </a:r>
            <a:r>
              <a:rPr lang="ko-KR" sz="2000" dirty="0">
                <a:highlight>
                  <a:srgbClr val="FFFFFF"/>
                </a:highlight>
                <a:latin typeface="+mn-ea"/>
                <a:ea typeface="+mn-ea"/>
                <a:cs typeface="Roboto"/>
                <a:sym typeface="Roboto"/>
              </a:rPr>
              <a:t> 며칠밤을 </a:t>
            </a:r>
            <a:r>
              <a:rPr lang="ko-KR" sz="2000" dirty="0" err="1">
                <a:highlight>
                  <a:srgbClr val="FFFFFF"/>
                </a:highlight>
                <a:latin typeface="+mn-ea"/>
                <a:ea typeface="+mn-ea"/>
                <a:cs typeface="Roboto"/>
                <a:sym typeface="Roboto"/>
              </a:rPr>
              <a:t>새면서클런치모드</a:t>
            </a:r>
            <a:r>
              <a:rPr lang="ko-KR" sz="2000" dirty="0">
                <a:highlight>
                  <a:srgbClr val="FFFFFF"/>
                </a:highlight>
                <a:latin typeface="+mn-ea"/>
                <a:ea typeface="+mn-ea"/>
                <a:cs typeface="Roboto"/>
                <a:sym typeface="Roboto"/>
              </a:rPr>
              <a:t> 장인으로 등극, </a:t>
            </a:r>
            <a:r>
              <a:rPr lang="ko-KR" sz="2000" dirty="0" err="1">
                <a:highlight>
                  <a:srgbClr val="FFFFFF"/>
                </a:highlight>
                <a:latin typeface="+mn-ea"/>
                <a:ea typeface="+mn-ea"/>
                <a:cs typeface="Roboto"/>
                <a:sym typeface="Roboto"/>
              </a:rPr>
              <a:t>콘텐츠</a:t>
            </a:r>
            <a:r>
              <a:rPr lang="ko-KR" sz="2000" dirty="0">
                <a:highlight>
                  <a:srgbClr val="FFFFFF"/>
                </a:highlight>
                <a:latin typeface="+mn-ea"/>
                <a:ea typeface="+mn-ea"/>
                <a:cs typeface="Roboto"/>
                <a:sym typeface="Roboto"/>
              </a:rPr>
              <a:t>&amp;시스템기획 을 담당하며 </a:t>
            </a:r>
            <a:r>
              <a:rPr lang="ko-KR" sz="2000" dirty="0" err="1">
                <a:highlight>
                  <a:srgbClr val="FFFFFF"/>
                </a:highlight>
                <a:latin typeface="+mn-ea"/>
                <a:ea typeface="+mn-ea"/>
                <a:cs typeface="Roboto"/>
                <a:sym typeface="Roboto"/>
              </a:rPr>
              <a:t>맵디자인</a:t>
            </a:r>
            <a:r>
              <a:rPr lang="ko-KR" sz="2000" dirty="0">
                <a:highlight>
                  <a:srgbClr val="FFFFFF"/>
                </a:highlight>
                <a:latin typeface="+mn-ea"/>
                <a:ea typeface="+mn-ea"/>
                <a:cs typeface="Roboto"/>
                <a:sym typeface="Roboto"/>
              </a:rPr>
              <a:t>, 플레이시나리오 , 이벤트마스터, 사운드연출까지 </a:t>
            </a:r>
            <a:r>
              <a:rPr lang="ko-KR" sz="2000" dirty="0" err="1">
                <a:highlight>
                  <a:srgbClr val="FFFFFF"/>
                </a:highlight>
                <a:latin typeface="+mn-ea"/>
                <a:ea typeface="+mn-ea"/>
                <a:cs typeface="Roboto"/>
                <a:sym typeface="Roboto"/>
              </a:rPr>
              <a:t>수십번의</a:t>
            </a:r>
            <a:r>
              <a:rPr lang="ko-KR" sz="2000" dirty="0">
                <a:highlight>
                  <a:srgbClr val="FFFFFF"/>
                </a:highlight>
                <a:latin typeface="+mn-ea"/>
                <a:ea typeface="+mn-ea"/>
                <a:cs typeface="Roboto"/>
                <a:sym typeface="Roboto"/>
              </a:rPr>
              <a:t> git허브의 </a:t>
            </a:r>
            <a:r>
              <a:rPr lang="ko-KR" sz="2000" dirty="0" err="1">
                <a:highlight>
                  <a:srgbClr val="FFFFFF"/>
                </a:highlight>
                <a:latin typeface="+mn-ea"/>
                <a:ea typeface="+mn-ea"/>
                <a:cs typeface="Roboto"/>
                <a:sym typeface="Roboto"/>
              </a:rPr>
              <a:t>컴플릿</a:t>
            </a:r>
            <a:r>
              <a:rPr lang="ko-KR" sz="2000" dirty="0">
                <a:highlight>
                  <a:srgbClr val="FFFFFF"/>
                </a:highlight>
                <a:latin typeface="+mn-ea"/>
                <a:ea typeface="+mn-ea"/>
                <a:cs typeface="Roboto"/>
                <a:sym typeface="Roboto"/>
              </a:rPr>
              <a:t> 만행에도 꿋꿋하게 버틴 진정한 탱커.</a:t>
            </a:r>
            <a:endParaRPr sz="2000" dirty="0">
              <a:latin typeface="+mn-ea"/>
              <a:ea typeface="+mn-ea"/>
            </a:endParaRPr>
          </a:p>
        </p:txBody>
      </p:sp>
      <p:sp>
        <p:nvSpPr>
          <p:cNvPr id="201" name="Google Shape;201;p22"/>
          <p:cNvSpPr txBox="1"/>
          <p:nvPr/>
        </p:nvSpPr>
        <p:spPr>
          <a:xfrm>
            <a:off x="861605" y="4821407"/>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기발자(기획&amp;시스템)</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2728</Words>
  <Application>Microsoft Office PowerPoint</Application>
  <PresentationFormat>와이드스크린</PresentationFormat>
  <Paragraphs>578</Paragraphs>
  <Slides>67</Slides>
  <Notes>67</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67</vt:i4>
      </vt:variant>
    </vt:vector>
  </HeadingPairs>
  <TitlesOfParts>
    <vt:vector size="72" baseType="lpstr">
      <vt:lpstr>Malgun Gothic</vt:lpstr>
      <vt:lpstr>Roboto</vt:lpstr>
      <vt:lpstr>Arial</vt:lpstr>
      <vt:lpstr>Malgun Gothic</vt:lpstr>
      <vt:lpstr>Office 테마</vt:lpstr>
      <vt:lpstr>Making Review </vt:lpstr>
      <vt:lpstr>History</vt:lpstr>
      <vt:lpstr>목차(contents)</vt:lpstr>
      <vt:lpstr>Prologue</vt:lpstr>
      <vt:lpstr>PowerPoint 프레젠테이션</vt:lpstr>
      <vt:lpstr>소개</vt:lpstr>
      <vt:lpstr>소개</vt:lpstr>
      <vt:lpstr>소개</vt:lpstr>
      <vt:lpstr>소개</vt:lpstr>
      <vt:lpstr>소개</vt:lpstr>
      <vt:lpstr>소개</vt:lpstr>
      <vt:lpstr>PowerPoint 프레젠테이션</vt:lpstr>
      <vt:lpstr>게임소개</vt:lpstr>
      <vt:lpstr>게임소개 (Keyword)</vt:lpstr>
      <vt:lpstr>Chronicle (연대기)</vt:lpstr>
      <vt:lpstr>시놉시스(세계관)</vt:lpstr>
      <vt:lpstr>시놉시스 (배경설정)</vt:lpstr>
      <vt:lpstr>시놉시스(Synopsis)</vt:lpstr>
      <vt:lpstr>캐릭터 컨셉(character)</vt:lpstr>
      <vt:lpstr>캐릭터 디자인 컨셉</vt:lpstr>
      <vt:lpstr>전투액션</vt:lpstr>
      <vt:lpstr>BH 연구소</vt:lpstr>
      <vt:lpstr>맵 사이클</vt:lpstr>
      <vt:lpstr>Game flow</vt:lpstr>
      <vt:lpstr>화면구성</vt:lpstr>
      <vt:lpstr>Display 컨셉 </vt:lpstr>
      <vt:lpstr>PowerPoint 프레젠테이션</vt:lpstr>
      <vt:lpstr>제작 플로우</vt:lpstr>
      <vt:lpstr>회의</vt:lpstr>
      <vt:lpstr>제작 스케쥴</vt:lpstr>
      <vt:lpstr>개발일지</vt:lpstr>
      <vt:lpstr>제작시간</vt:lpstr>
      <vt:lpstr>PowerPoint 프레젠테이션</vt:lpstr>
      <vt:lpstr>제작 프로세스</vt:lpstr>
      <vt:lpstr>기능제작</vt:lpstr>
      <vt:lpstr>Issue #1 (개발관련)</vt:lpstr>
      <vt:lpstr>Issue #2 (디자인관련)</vt:lpstr>
      <vt:lpstr>PowerPoint 프레젠테이션</vt:lpstr>
      <vt:lpstr>RPG MAKER MV</vt:lpstr>
      <vt:lpstr>Trello</vt:lpstr>
      <vt:lpstr>GitHub_Issue tracking</vt:lpstr>
      <vt:lpstr>카카오톡 OPENCHAT</vt:lpstr>
      <vt:lpstr>After effect를 활용한 리소스제작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Episode #1 Action RPG?</vt:lpstr>
      <vt:lpstr>Episode #2 플렉탈구조?</vt:lpstr>
      <vt:lpstr>레벨디자인</vt:lpstr>
      <vt:lpstr>레벨디자인</vt:lpstr>
      <vt:lpstr>PowerPoint 프레젠테이션</vt:lpstr>
      <vt:lpstr>Phase 구조</vt:lpstr>
      <vt:lpstr>Episode #3 액션게임은 미니맵?</vt:lpstr>
      <vt:lpstr>미니맵</vt:lpstr>
      <vt:lpstr>완성 UI</vt:lpstr>
      <vt:lpstr>PowerPoint 프레젠테이션</vt:lpstr>
      <vt:lpstr>Epilogue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Review </dc:title>
  <cp:lastModifiedBy>이 경호</cp:lastModifiedBy>
  <cp:revision>4</cp:revision>
  <dcterms:modified xsi:type="dcterms:W3CDTF">2020-02-17T06:57:40Z</dcterms:modified>
</cp:coreProperties>
</file>